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21"/>
  </p:notesMasterIdLst>
  <p:handoutMasterIdLst>
    <p:handoutMasterId r:id="rId22"/>
  </p:handoutMasterIdLst>
  <p:sldIdLst>
    <p:sldId id="381" r:id="rId5"/>
    <p:sldId id="387" r:id="rId6"/>
    <p:sldId id="386" r:id="rId7"/>
    <p:sldId id="388" r:id="rId8"/>
    <p:sldId id="399" r:id="rId9"/>
    <p:sldId id="391" r:id="rId10"/>
    <p:sldId id="401" r:id="rId11"/>
    <p:sldId id="402" r:id="rId12"/>
    <p:sldId id="403" r:id="rId13"/>
    <p:sldId id="404" r:id="rId14"/>
    <p:sldId id="407" r:id="rId15"/>
    <p:sldId id="405" r:id="rId16"/>
    <p:sldId id="406" r:id="rId17"/>
    <p:sldId id="408" r:id="rId18"/>
    <p:sldId id="394" r:id="rId19"/>
    <p:sldId id="395" r:id="rId20"/>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5226" autoAdjust="0"/>
  </p:normalViewPr>
  <p:slideViewPr>
    <p:cSldViewPr snapToGrid="0">
      <p:cViewPr varScale="1">
        <p:scale>
          <a:sx n="96" d="100"/>
          <a:sy n="96" d="100"/>
        </p:scale>
        <p:origin x="72" y="26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80" d="100"/>
          <a:sy n="80" d="100"/>
        </p:scale>
        <p:origin x="295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4" name="Marcador de pie de página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E6D13E5-4CEC-3A4A-8E5D-AFCEE7512EEC}" type="slidenum">
              <a:rPr lang="es-ES" smtClean="0"/>
              <a:t>‹Nº›</a:t>
            </a:fld>
            <a:endParaRPr lang="es-ES"/>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A624D79-AA5A-4B72-BA9F-0A324F48F382}" type="datetime1">
              <a:rPr lang="es-ES" noProof="0" smtClean="0"/>
              <a:t>03/07/2023</a:t>
            </a:fld>
            <a:endParaRPr lang="es-ES" noProof="0"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89C7E07-3C67-C64C-8DA0-0404F6303970}" type="slidenum">
              <a:rPr lang="es-ES" noProof="0" smtClean="0"/>
              <a:t>‹Nº›</a:t>
            </a:fld>
            <a:endParaRPr lang="es-ES" noProof="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89C7E07-3C67-C64C-8DA0-0404F6303970}" type="slidenum">
              <a:rPr lang="es-ES" noProof="0" smtClean="0"/>
              <a:t>1</a:t>
            </a:fld>
            <a:endParaRPr lang="es-ES" noProof="0"/>
          </a:p>
        </p:txBody>
      </p:sp>
    </p:spTree>
    <p:extLst>
      <p:ext uri="{BB962C8B-B14F-4D97-AF65-F5344CB8AC3E}">
        <p14:creationId xmlns:p14="http://schemas.microsoft.com/office/powerpoint/2010/main" val="12187955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rtlCol="0" anchor="b">
            <a:noAutofit/>
          </a:bodyPr>
          <a:lstStyle>
            <a:lvl1pPr algn="l">
              <a:defRPr sz="6000" b="1" i="0" spc="100" baseline="0">
                <a:solidFill>
                  <a:schemeClr val="tx2"/>
                </a:solidFill>
                <a:latin typeface="+mj-lt"/>
              </a:defRPr>
            </a:lvl1pPr>
          </a:lstStyle>
          <a:p>
            <a:pPr rtl="0"/>
            <a:r>
              <a:rPr lang="es-ES" noProof="0" dirty="0"/>
              <a:t>Haga clic para modificar el estilo de título del patrón</a:t>
            </a:r>
          </a:p>
        </p:txBody>
      </p:sp>
      <p:grpSp>
        <p:nvGrpSpPr>
          <p:cNvPr id="9" name="Grupo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orma libre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1" name="Forma libre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2" name="Forma libre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18" name="Marcador de texto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rtlCol="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cxnSp>
        <p:nvCxnSpPr>
          <p:cNvPr id="13" name="Conector recto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48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6" name="Grupo 5">
            <a:extLst>
              <a:ext uri="{FF2B5EF4-FFF2-40B4-BE49-F238E27FC236}">
                <a16:creationId xmlns:a16="http://schemas.microsoft.com/office/drawing/2014/main" id="{B1CCC7E0-7000-C976-8FDC-113180787DB4}"/>
              </a:ext>
            </a:extLst>
          </p:cNvPr>
          <p:cNvGrpSpPr/>
          <p:nvPr userDrawn="1"/>
        </p:nvGrpSpPr>
        <p:grpSpPr>
          <a:xfrm>
            <a:off x="3508567" y="5804399"/>
            <a:ext cx="8515397" cy="662577"/>
            <a:chOff x="397445" y="1739745"/>
            <a:chExt cx="11298474" cy="913166"/>
          </a:xfrm>
        </p:grpSpPr>
        <p:pic>
          <p:nvPicPr>
            <p:cNvPr id="7" name="Imagen 6">
              <a:extLst>
                <a:ext uri="{FF2B5EF4-FFF2-40B4-BE49-F238E27FC236}">
                  <a16:creationId xmlns:a16="http://schemas.microsoft.com/office/drawing/2014/main" id="{F50721C7-244D-3829-6352-05B1B12DFF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45" y="1750672"/>
              <a:ext cx="11298474" cy="897574"/>
            </a:xfrm>
            <a:prstGeom prst="rect">
              <a:avLst/>
            </a:prstGeom>
          </p:spPr>
        </p:pic>
        <p:sp>
          <p:nvSpPr>
            <p:cNvPr id="8" name="object 4" descr="Pie de página. Logotipo UNED" title="Pie de página. Logotipo UNED">
              <a:extLst>
                <a:ext uri="{FF2B5EF4-FFF2-40B4-BE49-F238E27FC236}">
                  <a16:creationId xmlns:a16="http://schemas.microsoft.com/office/drawing/2014/main" id="{4F7690B0-93FD-AC1C-E43F-C5A2CC869141}"/>
                </a:ext>
              </a:extLst>
            </p:cNvPr>
            <p:cNvSpPr/>
            <p:nvPr userDrawn="1"/>
          </p:nvSpPr>
          <p:spPr>
            <a:xfrm>
              <a:off x="10744200" y="1739745"/>
              <a:ext cx="951719" cy="913166"/>
            </a:xfrm>
            <a:prstGeom prst="rect">
              <a:avLst/>
            </a:prstGeom>
            <a:blipFill>
              <a:blip r:embed="rId3" cstate="print"/>
              <a:stretch>
                <a:fillRect/>
              </a:stretch>
            </a:blipFill>
          </p:spPr>
          <p:txBody>
            <a:bodyPr wrap="square" lIns="0" tIns="0" rIns="0" bIns="0" rtlCol="0"/>
            <a:lstStyle/>
            <a:p>
              <a:endParaRPr/>
            </a:p>
          </p:txBody>
        </p:sp>
      </p:grpSp>
      <p:sp>
        <p:nvSpPr>
          <p:cNvPr id="5" name="Marcador de pie de página 4">
            <a:extLst>
              <a:ext uri="{FF2B5EF4-FFF2-40B4-BE49-F238E27FC236}">
                <a16:creationId xmlns:a16="http://schemas.microsoft.com/office/drawing/2014/main" id="{711CA378-6546-A923-F070-DB99F3A6AD7E}"/>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14" name="Marcador de posición de número de diapositiva 5">
            <a:extLst>
              <a:ext uri="{FF2B5EF4-FFF2-40B4-BE49-F238E27FC236}">
                <a16:creationId xmlns:a16="http://schemas.microsoft.com/office/drawing/2014/main" id="{96FF98A2-98F9-2863-A84F-48249F414A77}"/>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orma libre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1" name="Forma libre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2" name="Forma libre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32" name="Título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modificar el estilo de título del patrón</a:t>
            </a:r>
          </a:p>
        </p:txBody>
      </p:sp>
      <p:cxnSp>
        <p:nvCxnSpPr>
          <p:cNvPr id="33" name="Conector recto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Marcador de texto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25" name="Marcador de texto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27" name="Marcador de contenido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sp>
        <p:nvSpPr>
          <p:cNvPr id="28" name="Marcador de posición de contenido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cxnSp>
        <p:nvCxnSpPr>
          <p:cNvPr id="15" name="Conector recto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Marcador de pie de página 4">
            <a:extLst>
              <a:ext uri="{FF2B5EF4-FFF2-40B4-BE49-F238E27FC236}">
                <a16:creationId xmlns:a16="http://schemas.microsoft.com/office/drawing/2014/main" id="{09A5259B-EFC8-81FC-BFC7-98D4A2AB7A2D}"/>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C3728EAE-576D-9698-E742-88595B4945F3}"/>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orma libre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9" name="Forma libre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40" name="Forma libre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32" name="Título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modificar el estilo de título del patrón</a:t>
            </a:r>
          </a:p>
        </p:txBody>
      </p:sp>
      <p:cxnSp>
        <p:nvCxnSpPr>
          <p:cNvPr id="33" name="Conector recto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Marcador de texto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s-ES" noProof="0"/>
              <a:t>Haga clic para modificar los estilos de texto del patrón</a:t>
            </a:r>
          </a:p>
        </p:txBody>
      </p:sp>
      <p:sp>
        <p:nvSpPr>
          <p:cNvPr id="27" name="Marcador de contenido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sp>
        <p:nvSpPr>
          <p:cNvPr id="20" name="Marcador de texto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s-ES" noProof="0"/>
              <a:t>Haga clic para modificar los estilos de texto del patrón</a:t>
            </a:r>
          </a:p>
        </p:txBody>
      </p:sp>
      <p:sp>
        <p:nvSpPr>
          <p:cNvPr id="21" name="Marcador de contenido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sp>
        <p:nvSpPr>
          <p:cNvPr id="22" name="Marcador de texto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s-ES" noProof="0"/>
              <a:t>Haga clic para modificar los estilos de texto del patrón</a:t>
            </a:r>
          </a:p>
        </p:txBody>
      </p:sp>
      <p:sp>
        <p:nvSpPr>
          <p:cNvPr id="24" name="Marcador de posición de contenido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cxnSp>
        <p:nvCxnSpPr>
          <p:cNvPr id="26" name="Conector recto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Conector recto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Marcador de pie de página 4">
            <a:extLst>
              <a:ext uri="{FF2B5EF4-FFF2-40B4-BE49-F238E27FC236}">
                <a16:creationId xmlns:a16="http://schemas.microsoft.com/office/drawing/2014/main" id="{E8A17500-DE56-411E-C616-996106940332}"/>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DB0BE08C-3D1F-A886-44F5-C34C89110D17}"/>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sumen ">
    <p:bg>
      <p:bgPr>
        <a:solidFill>
          <a:schemeClr val="tx1"/>
        </a:solidFill>
        <a:effectLst/>
      </p:bgPr>
    </p:bg>
    <p:spTree>
      <p:nvGrpSpPr>
        <p:cNvPr id="1" name=""/>
        <p:cNvGrpSpPr/>
        <p:nvPr/>
      </p:nvGrpSpPr>
      <p:grpSpPr>
        <a:xfrm>
          <a:off x="0" y="0"/>
          <a:ext cx="0" cy="0"/>
          <a:chOff x="0" y="0"/>
          <a:chExt cx="0" cy="0"/>
        </a:xfrm>
      </p:grpSpPr>
      <p:sp>
        <p:nvSpPr>
          <p:cNvPr id="32" name="Título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modificar el estilo de título del patrón</a:t>
            </a:r>
          </a:p>
        </p:txBody>
      </p:sp>
      <p:cxnSp>
        <p:nvCxnSpPr>
          <p:cNvPr id="33" name="Conector recto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Marcador de texto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grpSp>
        <p:nvGrpSpPr>
          <p:cNvPr id="15" name="Grupo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orma libre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7" name="Forma libre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8" name="Forma libre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4" name="Marcador de texto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1" name="Marcador de texto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sp>
        <p:nvSpPr>
          <p:cNvPr id="22" name="Marcador de texto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3" name="Marcador de texto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sp>
        <p:nvSpPr>
          <p:cNvPr id="24" name="Marcador de texto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5" name="Marcador de texto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sp>
        <p:nvSpPr>
          <p:cNvPr id="26" name="Marcador de texto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7" name="Marcador de texto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sp>
        <p:nvSpPr>
          <p:cNvPr id="28" name="Marcador de texto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 name="Marcador de pie de página 4">
            <a:extLst>
              <a:ext uri="{FF2B5EF4-FFF2-40B4-BE49-F238E27FC236}">
                <a16:creationId xmlns:a16="http://schemas.microsoft.com/office/drawing/2014/main" id="{C499E747-99F4-2B32-962C-53C909BF8EC3}"/>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5" name="Marcador de posición de número de diapositiva 5">
            <a:extLst>
              <a:ext uri="{FF2B5EF4-FFF2-40B4-BE49-F238E27FC236}">
                <a16:creationId xmlns:a16="http://schemas.microsoft.com/office/drawing/2014/main" id="{3E8259F8-51E0-0975-0744-4B0832636D25}"/>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cias">
    <p:bg>
      <p:bgPr>
        <a:solidFill>
          <a:schemeClr val="tx1"/>
        </a:solidFill>
        <a:effectLst/>
      </p:bgPr>
    </p:bg>
    <p:spTree>
      <p:nvGrpSpPr>
        <p:cNvPr id="1" name=""/>
        <p:cNvGrpSpPr/>
        <p:nvPr/>
      </p:nvGrpSpPr>
      <p:grpSpPr>
        <a:xfrm>
          <a:off x="0" y="0"/>
          <a:ext cx="0" cy="0"/>
          <a:chOff x="0" y="0"/>
          <a:chExt cx="0" cy="0"/>
        </a:xfrm>
      </p:grpSpPr>
      <p:sp>
        <p:nvSpPr>
          <p:cNvPr id="16" name="Marcador de texto 29">
            <a:extLst>
              <a:ext uri="{FF2B5EF4-FFF2-40B4-BE49-F238E27FC236}">
                <a16:creationId xmlns:a16="http://schemas.microsoft.com/office/drawing/2014/main" id="{BB778BC5-5409-574B-96E2-B45CDD940DF4}"/>
              </a:ext>
            </a:extLst>
          </p:cNvPr>
          <p:cNvSpPr>
            <a:spLocks noGrp="1"/>
          </p:cNvSpPr>
          <p:nvPr>
            <p:ph type="body" sz="quarter" idx="11"/>
          </p:nvPr>
        </p:nvSpPr>
        <p:spPr>
          <a:xfrm>
            <a:off x="6907623" y="4965250"/>
            <a:ext cx="4914900" cy="588795"/>
          </a:xfrm>
        </p:spPr>
        <p:txBody>
          <a:bodyPr lIns="0" tIns="0" rIns="0" bIns="0" rtlCol="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17" name="Subtítulo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rtlCol="0">
            <a:normAutofit/>
          </a:bodyPr>
          <a:lstStyle>
            <a:lvl1pPr marL="0" indent="0" algn="l">
              <a:buNone/>
              <a:defRPr sz="1600" b="0" i="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sp>
        <p:nvSpPr>
          <p:cNvPr id="26" name="Título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modificar el estilo de título del patrón</a:t>
            </a:r>
          </a:p>
        </p:txBody>
      </p:sp>
      <p:cxnSp>
        <p:nvCxnSpPr>
          <p:cNvPr id="27" name="Conector recto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48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Marcador de posición de imagen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368460"/>
          </a:xfrm>
        </p:spPr>
        <p:txBody>
          <a:bodyPr rtlCol="0"/>
          <a:lstStyle/>
          <a:p>
            <a:pPr rtl="0"/>
            <a:r>
              <a:rPr lang="es-ES" noProof="0"/>
              <a:t>Haga clic en el icono para agregar una imagen</a:t>
            </a:r>
            <a:endParaRPr lang="es-ES" noProof="0" dirty="0"/>
          </a:p>
        </p:txBody>
      </p:sp>
      <p:grpSp>
        <p:nvGrpSpPr>
          <p:cNvPr id="30" name="Grupo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orma libre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2" name="Forma libre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3" name="Forma libre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2" name="Marcador de pie de página 4">
            <a:extLst>
              <a:ext uri="{FF2B5EF4-FFF2-40B4-BE49-F238E27FC236}">
                <a16:creationId xmlns:a16="http://schemas.microsoft.com/office/drawing/2014/main" id="{62B6797A-6E4C-5EC8-EB2B-EDCF70BF9D2F}"/>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54115589-21F2-892F-DDA6-98B131E664AD}"/>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forma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8" name="Forma libre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9" name="Forma libre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0" name="Forma libre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s-ES" noProof="0" dirty="0"/>
            </a:p>
          </p:txBody>
        </p:sp>
        <p:sp>
          <p:nvSpPr>
            <p:cNvPr id="11" name="Forma libre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12" name="Título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spc="50" baseline="0">
                <a:solidFill>
                  <a:schemeClr val="tx2"/>
                </a:solidFill>
                <a:latin typeface="+mj-lt"/>
              </a:defRPr>
            </a:lvl1pPr>
          </a:lstStyle>
          <a:p>
            <a:pPr rtl="0"/>
            <a:r>
              <a:rPr lang="es-ES" noProof="0" dirty="0"/>
              <a:t>Haga clic para modificar el estilo de título del patrón</a:t>
            </a:r>
          </a:p>
        </p:txBody>
      </p:sp>
      <p:cxnSp>
        <p:nvCxnSpPr>
          <p:cNvPr id="13" name="Conector recto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Marcador de texto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15" name="Marcador de texto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cxnSp>
        <p:nvCxnSpPr>
          <p:cNvPr id="16" name="Conector recto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Marcador de texto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18" name="Marcador de texto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cxnSp>
        <p:nvCxnSpPr>
          <p:cNvPr id="20" name="Conector recto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Marcador de texto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22" name="Marcador de texto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cxnSp>
        <p:nvCxnSpPr>
          <p:cNvPr id="23" name="Conector recto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Marcador de texto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25" name="Marcador de texto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cxnSp>
        <p:nvCxnSpPr>
          <p:cNvPr id="26" name="Conector recto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Marcador de texto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28" name="Marcador de texto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2" name="Marcador de pie de página 4">
            <a:extLst>
              <a:ext uri="{FF2B5EF4-FFF2-40B4-BE49-F238E27FC236}">
                <a16:creationId xmlns:a16="http://schemas.microsoft.com/office/drawing/2014/main" id="{F86BC4B0-E1EE-9467-2736-5CA16CCD0267}"/>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08B5324D-3C16-0E3F-9B9F-E60FE13C9B8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409306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ción">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orma libre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6" name="Forma libre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9" name="Forma libre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14" name="Marcador de posición de imagen 2">
            <a:extLst>
              <a:ext uri="{FF2B5EF4-FFF2-40B4-BE49-F238E27FC236}">
                <a16:creationId xmlns:a16="http://schemas.microsoft.com/office/drawing/2014/main" id="{F0C4E8C2-3240-594A-9D5E-1BCD1AF44C5E}"/>
              </a:ext>
            </a:extLst>
          </p:cNvPr>
          <p:cNvSpPr>
            <a:spLocks noGrp="1"/>
          </p:cNvSpPr>
          <p:nvPr>
            <p:ph type="pic" sz="quarter" idx="13"/>
          </p:nvPr>
        </p:nvSpPr>
        <p:spPr>
          <a:xfrm>
            <a:off x="6095998" y="69575"/>
            <a:ext cx="6096000" cy="5481051"/>
          </a:xfrm>
        </p:spPr>
        <p:txBody>
          <a:bodyPr rtlCol="0"/>
          <a:lstStyle/>
          <a:p>
            <a:pPr rtl="0"/>
            <a:r>
              <a:rPr lang="es-ES" noProof="0"/>
              <a:t>Haga clic en el icono para agregar una imagen</a:t>
            </a:r>
            <a:endParaRPr lang="es-ES" noProof="0" dirty="0"/>
          </a:p>
        </p:txBody>
      </p:sp>
      <p:sp>
        <p:nvSpPr>
          <p:cNvPr id="9" name="Título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modificar el estilo de título del patrón</a:t>
            </a:r>
          </a:p>
        </p:txBody>
      </p:sp>
      <p:cxnSp>
        <p:nvCxnSpPr>
          <p:cNvPr id="17" name="Conector recto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48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Marcador de texto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rtlCol="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2" name="Marcador de pie de página 4">
            <a:extLst>
              <a:ext uri="{FF2B5EF4-FFF2-40B4-BE49-F238E27FC236}">
                <a16:creationId xmlns:a16="http://schemas.microsoft.com/office/drawing/2014/main" id="{1F2CE28A-8B7A-118C-AB87-1D679CF4B3C9}"/>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647B138B-C7DC-F752-2739-06161F13923A}"/>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scanso">
    <p:bg>
      <p:bgPr>
        <a:solidFill>
          <a:schemeClr val="tx1"/>
        </a:solidFill>
        <a:effectLst/>
      </p:bgPr>
    </p:bg>
    <p:spTree>
      <p:nvGrpSpPr>
        <p:cNvPr id="1" name=""/>
        <p:cNvGrpSpPr/>
        <p:nvPr/>
      </p:nvGrpSpPr>
      <p:grpSpPr>
        <a:xfrm>
          <a:off x="0" y="0"/>
          <a:ext cx="0" cy="0"/>
          <a:chOff x="0" y="0"/>
          <a:chExt cx="0" cy="0"/>
        </a:xfrm>
      </p:grpSpPr>
      <p:sp>
        <p:nvSpPr>
          <p:cNvPr id="21" name="Marcador de posición de imagen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5621558"/>
          </a:xfrm>
          <a:solidFill>
            <a:schemeClr val="accent2"/>
          </a:solidFill>
        </p:spPr>
        <p:txBody>
          <a:bodyPr rtlCol="0"/>
          <a:lstStyle/>
          <a:p>
            <a:pPr rtl="0"/>
            <a:r>
              <a:rPr lang="es-ES" noProof="0"/>
              <a:t>Haga clic en el icono para agregar una imagen</a:t>
            </a:r>
            <a:endParaRPr lang="es-ES" noProof="0" dirty="0"/>
          </a:p>
        </p:txBody>
      </p:sp>
      <p:sp>
        <p:nvSpPr>
          <p:cNvPr id="18" name="Título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rtlCol="0" anchor="b" anchorCtr="0">
            <a:normAutofit/>
          </a:bodyPr>
          <a:lstStyle>
            <a:lvl1pPr>
              <a:defRPr sz="4100" b="1" i="0" baseline="0">
                <a:solidFill>
                  <a:schemeClr val="tx2"/>
                </a:solidFill>
                <a:latin typeface="+mj-lt"/>
              </a:defRPr>
            </a:lvl1pPr>
          </a:lstStyle>
          <a:p>
            <a:pPr rtl="0"/>
            <a:r>
              <a:rPr lang="es-ES" noProof="0" dirty="0"/>
              <a:t>Haga clic para modificar el estilo de título del patrón</a:t>
            </a:r>
          </a:p>
        </p:txBody>
      </p:sp>
      <p:cxnSp>
        <p:nvCxnSpPr>
          <p:cNvPr id="20" name="Conector recto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upo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orma libre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4" name="Forma libre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5" name="Forma libre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2" name="Marcador de pie de página 4">
            <a:extLst>
              <a:ext uri="{FF2B5EF4-FFF2-40B4-BE49-F238E27FC236}">
                <a16:creationId xmlns:a16="http://schemas.microsoft.com/office/drawing/2014/main" id="{4B8777E2-87BC-7D89-D486-406482EB1C30}"/>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8A85928E-9280-2880-4F8E-C118018165CE}"/>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áfico">
    <p:bg>
      <p:bgPr>
        <a:solidFill>
          <a:schemeClr val="tx1"/>
        </a:solidFill>
        <a:effectLst/>
      </p:bgPr>
    </p:bg>
    <p:spTree>
      <p:nvGrpSpPr>
        <p:cNvPr id="1" name=""/>
        <p:cNvGrpSpPr/>
        <p:nvPr/>
      </p:nvGrpSpPr>
      <p:grpSpPr>
        <a:xfrm>
          <a:off x="0" y="0"/>
          <a:ext cx="0" cy="0"/>
          <a:chOff x="0" y="0"/>
          <a:chExt cx="0" cy="0"/>
        </a:xfrm>
      </p:grpSpPr>
      <p:sp>
        <p:nvSpPr>
          <p:cNvPr id="6" name="Marcador de posición de gráfico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3682450"/>
          </a:xfrm>
        </p:spPr>
        <p:txBody>
          <a:bodyPr rtlCol="0"/>
          <a:lstStyle>
            <a:lvl1pPr>
              <a:defRPr>
                <a:solidFill>
                  <a:schemeClr val="tx1"/>
                </a:solidFill>
              </a:defRPr>
            </a:lvl1pPr>
          </a:lstStyle>
          <a:p>
            <a:pPr rtl="0"/>
            <a:r>
              <a:rPr lang="es-ES" noProof="0"/>
              <a:t>Haga clic en el icono para agregar un gráfico</a:t>
            </a:r>
          </a:p>
        </p:txBody>
      </p:sp>
      <p:sp>
        <p:nvSpPr>
          <p:cNvPr id="16" name="Título 1">
            <a:extLst>
              <a:ext uri="{FF2B5EF4-FFF2-40B4-BE49-F238E27FC236}">
                <a16:creationId xmlns:a16="http://schemas.microsoft.com/office/drawing/2014/main" id="{109B023A-F28F-184D-BA48-3F1C0502AE0A}"/>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editar </a:t>
            </a:r>
          </a:p>
        </p:txBody>
      </p:sp>
      <p:sp>
        <p:nvSpPr>
          <p:cNvPr id="2" name="Marcador de pie de página 4">
            <a:extLst>
              <a:ext uri="{FF2B5EF4-FFF2-40B4-BE49-F238E27FC236}">
                <a16:creationId xmlns:a16="http://schemas.microsoft.com/office/drawing/2014/main" id="{E0BD5B97-CF66-54F3-7308-67E9202F7855}"/>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39E3D2D1-7137-3C27-B494-C63AEC43FE57}"/>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a">
    <p:bg>
      <p:bgPr>
        <a:solidFill>
          <a:schemeClr val="tx1"/>
        </a:solid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109B023A-F28F-184D-BA48-3F1C0502AE0A}"/>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editar </a:t>
            </a:r>
          </a:p>
        </p:txBody>
      </p:sp>
      <p:sp>
        <p:nvSpPr>
          <p:cNvPr id="9" name="Marcador de título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rtlCol="0"/>
          <a:lstStyle/>
          <a:p>
            <a:pPr rtl="0"/>
            <a:r>
              <a:rPr lang="es-ES" noProof="0"/>
              <a:t>Haga clic en el icono para agregar una tabla</a:t>
            </a:r>
          </a:p>
        </p:txBody>
      </p:sp>
      <p:sp>
        <p:nvSpPr>
          <p:cNvPr id="2" name="Marcador de pie de página 4">
            <a:extLst>
              <a:ext uri="{FF2B5EF4-FFF2-40B4-BE49-F238E27FC236}">
                <a16:creationId xmlns:a16="http://schemas.microsoft.com/office/drawing/2014/main" id="{9601A1CD-607E-2AB1-EA49-4CE7C000E51D}"/>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CA25E4D5-1D77-8E45-66EF-16CCDA78EC8C}"/>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
    <p:bg>
      <p:bgPr>
        <a:solidFill>
          <a:schemeClr val="tx1"/>
        </a:solidFill>
        <a:effectLst/>
      </p:bgPr>
    </p:bg>
    <p:spTree>
      <p:nvGrpSpPr>
        <p:cNvPr id="1" name=""/>
        <p:cNvGrpSpPr/>
        <p:nvPr/>
      </p:nvGrpSpPr>
      <p:grpSpPr>
        <a:xfrm>
          <a:off x="0" y="0"/>
          <a:ext cx="0" cy="0"/>
          <a:chOff x="0" y="0"/>
          <a:chExt cx="0" cy="0"/>
        </a:xfrm>
      </p:grpSpPr>
      <p:grpSp>
        <p:nvGrpSpPr>
          <p:cNvPr id="18" name="Grupo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forma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0" name="Forma libre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1" name="Forma libre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2" name="Forma libre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s-ES" noProof="0" dirty="0"/>
            </a:p>
          </p:txBody>
        </p:sp>
        <p:sp>
          <p:nvSpPr>
            <p:cNvPr id="23" name="Forma libre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grpSp>
        <p:nvGrpSpPr>
          <p:cNvPr id="24" name="Grupo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orma libre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6" name="Forma libre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7" name="Forma libre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2" name="Marcador de pie de página 4">
            <a:extLst>
              <a:ext uri="{FF2B5EF4-FFF2-40B4-BE49-F238E27FC236}">
                <a16:creationId xmlns:a16="http://schemas.microsoft.com/office/drawing/2014/main" id="{476DAF9E-6E43-62BF-0B6B-73B0D772963D}"/>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2B1E3500-D03C-4BD9-87C0-3225881732A9}"/>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
        <p:nvSpPr>
          <p:cNvPr id="5" name="Marcador de texto 2">
            <a:extLst>
              <a:ext uri="{FF2B5EF4-FFF2-40B4-BE49-F238E27FC236}">
                <a16:creationId xmlns:a16="http://schemas.microsoft.com/office/drawing/2014/main" id="{2F95FFA0-1338-3F6F-8A7B-F36B19CCEC5F}"/>
              </a:ext>
            </a:extLst>
          </p:cNvPr>
          <p:cNvSpPr>
            <a:spLocks noGrp="1"/>
          </p:cNvSpPr>
          <p:nvPr>
            <p:ph idx="1"/>
          </p:nvPr>
        </p:nvSpPr>
        <p:spPr>
          <a:xfrm>
            <a:off x="971550" y="1825625"/>
            <a:ext cx="10382250" cy="4351338"/>
          </a:xfrm>
          <a:prstGeom prst="rect">
            <a:avLst/>
          </a:prstGeom>
        </p:spPr>
        <p:txBody>
          <a:bodyPr vert="horz" lIns="91440" tIns="45720" rIns="91440" bIns="45720" rtlCol="0">
            <a:normAutofit/>
          </a:body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a:p>
            <a:pPr lvl="4" rtl="0"/>
            <a:r>
              <a:rPr lang="es-ES" noProof="0" dirty="0"/>
              <a:t>AF01, Experto Profesional en Competencias digitales pare el sector de movilidad y transporte</a:t>
            </a:r>
          </a:p>
          <a:p>
            <a:pPr lvl="4" rtl="0"/>
            <a:r>
              <a:rPr lang="es-ES" noProof="0" dirty="0"/>
              <a:t>AF02, Experto Profesional en Tecnologías y herramientas claves para la transformación digital en el sector del transporte, movilidad y logística</a:t>
            </a:r>
          </a:p>
          <a:p>
            <a:pPr lvl="4" rtl="0"/>
            <a:r>
              <a:rPr lang="es-ES" noProof="0" dirty="0"/>
              <a:t>AF03, Experto Profesional en Digitalización sostenible en el sector transporte, movilidad, logística e infraestructuras vinculadas. Automatización, marketing y aplicación</a:t>
            </a:r>
          </a:p>
        </p:txBody>
      </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quipo">
    <p:bg>
      <p:bgPr>
        <a:solidFill>
          <a:schemeClr val="tx1"/>
        </a:solidFill>
        <a:effectLst/>
      </p:bgPr>
    </p:bg>
    <p:spTree>
      <p:nvGrpSpPr>
        <p:cNvPr id="1" name=""/>
        <p:cNvGrpSpPr/>
        <p:nvPr/>
      </p:nvGrpSpPr>
      <p:grpSpPr>
        <a:xfrm>
          <a:off x="0" y="0"/>
          <a:ext cx="0" cy="0"/>
          <a:chOff x="0" y="0"/>
          <a:chExt cx="0" cy="0"/>
        </a:xfrm>
      </p:grpSpPr>
      <p:grpSp>
        <p:nvGrpSpPr>
          <p:cNvPr id="25" name="Grupo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59634" y="3900132"/>
            <a:ext cx="2959226" cy="2959226"/>
            <a:chOff x="0" y="12289"/>
            <a:chExt cx="3550" cy="3551"/>
          </a:xfrm>
        </p:grpSpPr>
        <p:sp>
          <p:nvSpPr>
            <p:cNvPr id="26" name="Forma libre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7" name="Forma libre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6" name="Forma libre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38" name="Marcador de posición de imagen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rtlCol="0"/>
          <a:lstStyle/>
          <a:p>
            <a:pPr rtl="0"/>
            <a:r>
              <a:rPr lang="es-ES" noProof="0"/>
              <a:t>Haga clic en el icono para agregar una imagen</a:t>
            </a:r>
            <a:endParaRPr lang="es-ES" noProof="0" dirty="0"/>
          </a:p>
        </p:txBody>
      </p:sp>
      <p:sp>
        <p:nvSpPr>
          <p:cNvPr id="61" name="Título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modificar el estilo de título del patrón</a:t>
            </a:r>
          </a:p>
        </p:txBody>
      </p:sp>
      <p:cxnSp>
        <p:nvCxnSpPr>
          <p:cNvPr id="62" name="Conector recto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Marcador de posición de imagen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rtlCol="0"/>
          <a:lstStyle/>
          <a:p>
            <a:pPr rtl="0"/>
            <a:r>
              <a:rPr lang="es-ES" noProof="0"/>
              <a:t>Haga clic en el icono para agregar una imagen</a:t>
            </a:r>
            <a:endParaRPr lang="es-ES" noProof="0" dirty="0"/>
          </a:p>
        </p:txBody>
      </p:sp>
      <p:sp>
        <p:nvSpPr>
          <p:cNvPr id="72" name="Marcador de texto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3" name="Marcador de texto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4" name="Marcador de texto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5" name="Marcador de texto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6" name="Marcador de texto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7" name="Marcador de texto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8" name="Marcador de texto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9" name="Marcador de texto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grpSp>
        <p:nvGrpSpPr>
          <p:cNvPr id="23" name="Grupo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forma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9" name="Forma libre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0" name="Forma libre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1" name="Forma libre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s-ES" noProof="0" dirty="0"/>
            </a:p>
          </p:txBody>
        </p:sp>
        <p:sp>
          <p:nvSpPr>
            <p:cNvPr id="32" name="Forma libre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66" name="Marcador de posición de imagen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rtlCol="0"/>
          <a:lstStyle/>
          <a:p>
            <a:pPr rtl="0"/>
            <a:r>
              <a:rPr lang="es-ES" noProof="0"/>
              <a:t>Haga clic en el icono para agregar una imagen</a:t>
            </a:r>
            <a:endParaRPr lang="es-ES" noProof="0" dirty="0"/>
          </a:p>
        </p:txBody>
      </p:sp>
      <p:sp>
        <p:nvSpPr>
          <p:cNvPr id="69" name="Marcador de posición de imagen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rtlCol="0"/>
          <a:lstStyle/>
          <a:p>
            <a:pPr rtl="0"/>
            <a:r>
              <a:rPr lang="es-ES" noProof="0"/>
              <a:t>Haga clic en el icono para agregar una imagen</a:t>
            </a:r>
            <a:endParaRPr lang="es-ES" noProof="0" dirty="0"/>
          </a:p>
        </p:txBody>
      </p:sp>
      <p:sp>
        <p:nvSpPr>
          <p:cNvPr id="2" name="Marcador de pie de página 4">
            <a:extLst>
              <a:ext uri="{FF2B5EF4-FFF2-40B4-BE49-F238E27FC236}">
                <a16:creationId xmlns:a16="http://schemas.microsoft.com/office/drawing/2014/main" id="{6319A9CD-A9ED-E9F3-34E5-F7AD84187713}"/>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F52829E3-98BB-5CC8-664F-450B04A3664C}"/>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scala de tiempo ">
    <p:bg>
      <p:bgPr>
        <a:solidFill>
          <a:schemeClr val="tx1"/>
        </a:solidFill>
        <a:effectLst/>
      </p:bgPr>
    </p:bg>
    <p:spTree>
      <p:nvGrpSpPr>
        <p:cNvPr id="1" name=""/>
        <p:cNvGrpSpPr/>
        <p:nvPr/>
      </p:nvGrpSpPr>
      <p:grpSpPr>
        <a:xfrm>
          <a:off x="0" y="0"/>
          <a:ext cx="0" cy="0"/>
          <a:chOff x="0" y="0"/>
          <a:chExt cx="0" cy="0"/>
        </a:xfrm>
      </p:grpSpPr>
      <p:cxnSp>
        <p:nvCxnSpPr>
          <p:cNvPr id="21" name="Conector recto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76CA14A6-0144-BC49-A8D4-C979D13258C0}"/>
              </a:ext>
            </a:extLst>
          </p:cNvPr>
          <p:cNvCxnSpPr>
            <a:cxnSpLocks/>
          </p:cNvCxnSpPr>
          <p:nvPr userDrawn="1"/>
        </p:nvCxnSpPr>
        <p:spPr>
          <a:xfrm flipH="1">
            <a:off x="4818754" y="2231967"/>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77C43222-5868-0247-838F-58F4F6C8EE75}"/>
              </a:ext>
            </a:extLst>
          </p:cNvPr>
          <p:cNvCxnSpPr>
            <a:cxnSpLocks/>
          </p:cNvCxnSpPr>
          <p:nvPr userDrawn="1"/>
        </p:nvCxnSpPr>
        <p:spPr>
          <a:xfrm flipH="1">
            <a:off x="1702775" y="40425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ítulo 1">
            <a:extLst>
              <a:ext uri="{FF2B5EF4-FFF2-40B4-BE49-F238E27FC236}">
                <a16:creationId xmlns:a16="http://schemas.microsoft.com/office/drawing/2014/main" id="{46EEE005-F78A-9D4F-B159-964376C387DD}"/>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editar </a:t>
            </a:r>
          </a:p>
        </p:txBody>
      </p:sp>
      <p:sp>
        <p:nvSpPr>
          <p:cNvPr id="96" name="Marcador de texto 29">
            <a:extLst>
              <a:ext uri="{FF2B5EF4-FFF2-40B4-BE49-F238E27FC236}">
                <a16:creationId xmlns:a16="http://schemas.microsoft.com/office/drawing/2014/main" id="{FC61536F-8EA7-5A48-AF76-8B0E251BD8CB}"/>
              </a:ext>
            </a:extLst>
          </p:cNvPr>
          <p:cNvSpPr>
            <a:spLocks noGrp="1"/>
          </p:cNvSpPr>
          <p:nvPr>
            <p:ph type="body" sz="quarter" idx="12" hasCustomPrompt="1"/>
          </p:nvPr>
        </p:nvSpPr>
        <p:spPr>
          <a:xfrm>
            <a:off x="1296955"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97" name="Marcador de texto 29">
            <a:extLst>
              <a:ext uri="{FF2B5EF4-FFF2-40B4-BE49-F238E27FC236}">
                <a16:creationId xmlns:a16="http://schemas.microsoft.com/office/drawing/2014/main" id="{64FFD994-BD97-ED49-8607-286ECBB1CDA3}"/>
              </a:ext>
            </a:extLst>
          </p:cNvPr>
          <p:cNvSpPr>
            <a:spLocks noGrp="1"/>
          </p:cNvSpPr>
          <p:nvPr>
            <p:ph type="body" sz="quarter" idx="11" hasCustomPrompt="1"/>
          </p:nvPr>
        </p:nvSpPr>
        <p:spPr>
          <a:xfrm>
            <a:off x="1296955"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editar </a:t>
            </a:r>
          </a:p>
        </p:txBody>
      </p:sp>
      <p:sp>
        <p:nvSpPr>
          <p:cNvPr id="102" name="Marcador de texto 29">
            <a:extLst>
              <a:ext uri="{FF2B5EF4-FFF2-40B4-BE49-F238E27FC236}">
                <a16:creationId xmlns:a16="http://schemas.microsoft.com/office/drawing/2014/main" id="{D1ADE805-BFBC-ED47-B9CB-6CB2FF02E868}"/>
              </a:ext>
            </a:extLst>
          </p:cNvPr>
          <p:cNvSpPr>
            <a:spLocks noGrp="1"/>
          </p:cNvSpPr>
          <p:nvPr>
            <p:ph type="body" sz="quarter" idx="30" hasCustomPrompt="1"/>
          </p:nvPr>
        </p:nvSpPr>
        <p:spPr>
          <a:xfrm>
            <a:off x="1989485" y="5233970"/>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103" name="Marcador de texto 29">
            <a:extLst>
              <a:ext uri="{FF2B5EF4-FFF2-40B4-BE49-F238E27FC236}">
                <a16:creationId xmlns:a16="http://schemas.microsoft.com/office/drawing/2014/main" id="{334A3589-641F-F547-891B-149579153B75}"/>
              </a:ext>
            </a:extLst>
          </p:cNvPr>
          <p:cNvSpPr>
            <a:spLocks noGrp="1"/>
          </p:cNvSpPr>
          <p:nvPr>
            <p:ph type="body" sz="quarter" idx="31" hasCustomPrompt="1"/>
          </p:nvPr>
        </p:nvSpPr>
        <p:spPr>
          <a:xfrm>
            <a:off x="1989485" y="4848550"/>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s-ES" noProof="0"/>
              <a:t>Haga clic para editar </a:t>
            </a:r>
          </a:p>
        </p:txBody>
      </p:sp>
      <p:sp>
        <p:nvSpPr>
          <p:cNvPr id="106" name="Marcador de texto 29">
            <a:extLst>
              <a:ext uri="{FF2B5EF4-FFF2-40B4-BE49-F238E27FC236}">
                <a16:creationId xmlns:a16="http://schemas.microsoft.com/office/drawing/2014/main" id="{A63F8454-D12E-A641-ABD0-8977D3F5EC05}"/>
              </a:ext>
            </a:extLst>
          </p:cNvPr>
          <p:cNvSpPr>
            <a:spLocks noGrp="1"/>
          </p:cNvSpPr>
          <p:nvPr>
            <p:ph type="body" sz="quarter" idx="32" hasCustomPrompt="1"/>
          </p:nvPr>
        </p:nvSpPr>
        <p:spPr>
          <a:xfrm>
            <a:off x="9176773" y="2944751"/>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107" name="Marcador de texto 29">
            <a:extLst>
              <a:ext uri="{FF2B5EF4-FFF2-40B4-BE49-F238E27FC236}">
                <a16:creationId xmlns:a16="http://schemas.microsoft.com/office/drawing/2014/main" id="{F35AA15D-DBAD-9840-8764-A5B6D486A234}"/>
              </a:ext>
            </a:extLst>
          </p:cNvPr>
          <p:cNvSpPr>
            <a:spLocks noGrp="1"/>
          </p:cNvSpPr>
          <p:nvPr>
            <p:ph type="body" sz="quarter" idx="33" hasCustomPrompt="1"/>
          </p:nvPr>
        </p:nvSpPr>
        <p:spPr>
          <a:xfrm>
            <a:off x="9176773" y="2559331"/>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s-ES" noProof="0"/>
              <a:t>Haga clic para editar </a:t>
            </a:r>
          </a:p>
        </p:txBody>
      </p:sp>
      <p:sp>
        <p:nvSpPr>
          <p:cNvPr id="108" name="Marcador de texto 29">
            <a:extLst>
              <a:ext uri="{FF2B5EF4-FFF2-40B4-BE49-F238E27FC236}">
                <a16:creationId xmlns:a16="http://schemas.microsoft.com/office/drawing/2014/main" id="{8357CA0F-1A55-B145-8305-562F0DF22543}"/>
              </a:ext>
            </a:extLst>
          </p:cNvPr>
          <p:cNvSpPr>
            <a:spLocks noGrp="1"/>
          </p:cNvSpPr>
          <p:nvPr>
            <p:ph type="body" sz="quarter" idx="34" hasCustomPrompt="1"/>
          </p:nvPr>
        </p:nvSpPr>
        <p:spPr>
          <a:xfrm>
            <a:off x="5076404" y="2953040"/>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109" name="Marcador de texto 29">
            <a:extLst>
              <a:ext uri="{FF2B5EF4-FFF2-40B4-BE49-F238E27FC236}">
                <a16:creationId xmlns:a16="http://schemas.microsoft.com/office/drawing/2014/main" id="{D6C49F6F-AF28-8942-8442-8F54A1DC388B}"/>
              </a:ext>
            </a:extLst>
          </p:cNvPr>
          <p:cNvSpPr>
            <a:spLocks noGrp="1"/>
          </p:cNvSpPr>
          <p:nvPr>
            <p:ph type="body" sz="quarter" idx="35" hasCustomPrompt="1"/>
          </p:nvPr>
        </p:nvSpPr>
        <p:spPr>
          <a:xfrm>
            <a:off x="5076404" y="2586870"/>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editar </a:t>
            </a:r>
          </a:p>
        </p:txBody>
      </p:sp>
      <p:cxnSp>
        <p:nvCxnSpPr>
          <p:cNvPr id="8" name="Conector recto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ángulo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7" name="Rectángulo 46">
            <a:extLst>
              <a:ext uri="{FF2B5EF4-FFF2-40B4-BE49-F238E27FC236}">
                <a16:creationId xmlns:a16="http://schemas.microsoft.com/office/drawing/2014/main" id="{6119FF13-13AB-3448-B24E-58E18B3CE2B6}"/>
              </a:ext>
            </a:extLst>
          </p:cNvPr>
          <p:cNvSpPr/>
          <p:nvPr userDrawn="1"/>
        </p:nvSpPr>
        <p:spPr>
          <a:xfrm>
            <a:off x="1621139"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7" name="Rectángulo 26">
            <a:extLst>
              <a:ext uri="{FF2B5EF4-FFF2-40B4-BE49-F238E27FC236}">
                <a16:creationId xmlns:a16="http://schemas.microsoft.com/office/drawing/2014/main" id="{22F8F982-870E-AE44-B0D3-B3313BC48DB7}"/>
              </a:ext>
            </a:extLst>
          </p:cNvPr>
          <p:cNvSpPr/>
          <p:nvPr userDrawn="1"/>
        </p:nvSpPr>
        <p:spPr>
          <a:xfrm>
            <a:off x="4737118" y="3901425"/>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Marcador de pie de página 4">
            <a:extLst>
              <a:ext uri="{FF2B5EF4-FFF2-40B4-BE49-F238E27FC236}">
                <a16:creationId xmlns:a16="http://schemas.microsoft.com/office/drawing/2014/main" id="{789E2165-7AEA-FC4E-46F4-12950D969D60}"/>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B4A1679C-6B22-BFB6-BB1D-D95EBCE42B6F}"/>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cxnSp>
        <p:nvCxnSpPr>
          <p:cNvPr id="4" name="Conector recto 3">
            <a:extLst>
              <a:ext uri="{FF2B5EF4-FFF2-40B4-BE49-F238E27FC236}">
                <a16:creationId xmlns:a16="http://schemas.microsoft.com/office/drawing/2014/main" id="{28CC06AD-A96E-1786-A340-027BA7AADD66}"/>
              </a:ext>
            </a:extLst>
          </p:cNvPr>
          <p:cNvCxnSpPr>
            <a:cxnSpLocks/>
          </p:cNvCxnSpPr>
          <p:nvPr userDrawn="1"/>
        </p:nvCxnSpPr>
        <p:spPr>
          <a:xfrm flipH="1">
            <a:off x="7146599" y="4038808"/>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Marcador de texto 29">
            <a:extLst>
              <a:ext uri="{FF2B5EF4-FFF2-40B4-BE49-F238E27FC236}">
                <a16:creationId xmlns:a16="http://schemas.microsoft.com/office/drawing/2014/main" id="{B11C39CA-836E-8726-B805-70A20296D1C2}"/>
              </a:ext>
            </a:extLst>
          </p:cNvPr>
          <p:cNvSpPr>
            <a:spLocks noGrp="1"/>
          </p:cNvSpPr>
          <p:nvPr>
            <p:ph type="body" sz="quarter" idx="36" hasCustomPrompt="1"/>
          </p:nvPr>
        </p:nvSpPr>
        <p:spPr>
          <a:xfrm>
            <a:off x="7433309" y="5230195"/>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6" name="Marcador de texto 29">
            <a:extLst>
              <a:ext uri="{FF2B5EF4-FFF2-40B4-BE49-F238E27FC236}">
                <a16:creationId xmlns:a16="http://schemas.microsoft.com/office/drawing/2014/main" id="{1C2E5840-8B87-312E-2C56-758B4D1136F9}"/>
              </a:ext>
            </a:extLst>
          </p:cNvPr>
          <p:cNvSpPr>
            <a:spLocks noGrp="1"/>
          </p:cNvSpPr>
          <p:nvPr>
            <p:ph type="body" sz="quarter" idx="37" hasCustomPrompt="1"/>
          </p:nvPr>
        </p:nvSpPr>
        <p:spPr>
          <a:xfrm>
            <a:off x="7433309" y="4844775"/>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s-ES" noProof="0"/>
              <a:t>Haga clic para editar </a:t>
            </a:r>
          </a:p>
        </p:txBody>
      </p:sp>
      <p:sp>
        <p:nvSpPr>
          <p:cNvPr id="7" name="Rectángulo 6">
            <a:extLst>
              <a:ext uri="{FF2B5EF4-FFF2-40B4-BE49-F238E27FC236}">
                <a16:creationId xmlns:a16="http://schemas.microsoft.com/office/drawing/2014/main" id="{7C22204E-9DCB-6462-82E0-34782B89AE7D}"/>
              </a:ext>
            </a:extLst>
          </p:cNvPr>
          <p:cNvSpPr/>
          <p:nvPr userDrawn="1"/>
        </p:nvSpPr>
        <p:spPr>
          <a:xfrm>
            <a:off x="7064963" y="3888237"/>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cxnSp>
        <p:nvCxnSpPr>
          <p:cNvPr id="9" name="Conector recto 8">
            <a:extLst>
              <a:ext uri="{FF2B5EF4-FFF2-40B4-BE49-F238E27FC236}">
                <a16:creationId xmlns:a16="http://schemas.microsoft.com/office/drawing/2014/main" id="{FC6DCEFC-F181-3F96-2821-5D1C1220DD63}"/>
              </a:ext>
            </a:extLst>
          </p:cNvPr>
          <p:cNvCxnSpPr>
            <a:cxnSpLocks/>
          </p:cNvCxnSpPr>
          <p:nvPr userDrawn="1"/>
        </p:nvCxnSpPr>
        <p:spPr>
          <a:xfrm flipH="1">
            <a:off x="8930225"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id="{849CD4E0-D189-1989-B51E-81C27504BB89}"/>
              </a:ext>
            </a:extLst>
          </p:cNvPr>
          <p:cNvSpPr/>
          <p:nvPr userDrawn="1"/>
        </p:nvSpPr>
        <p:spPr>
          <a:xfrm>
            <a:off x="8848589"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a:p>
            <a:pPr lvl="4" rtl="0"/>
            <a:r>
              <a:rPr lang="es-ES" noProof="0" dirty="0"/>
              <a:t>AF01, Experto Profesional en Competencias digitales pare el sector de movilidad y transporte</a:t>
            </a:r>
          </a:p>
          <a:p>
            <a:pPr lvl="4" rtl="0"/>
            <a:r>
              <a:rPr lang="es-ES" noProof="0" dirty="0"/>
              <a:t>AF02, Experto Profesional en Tecnologías y herramientas claves para la transformación digital en el sector del transporte, movilidad y logística</a:t>
            </a:r>
          </a:p>
          <a:p>
            <a:pPr lvl="4" rtl="0"/>
            <a:r>
              <a:rPr lang="es-ES" noProof="0" dirty="0"/>
              <a:t>AF03, Experto Profesional en Digitalización sostenible en el sector transporte, movilidad, logística e infraestructuras vinculadas. Automatización, marketing y aplicación</a:t>
            </a:r>
          </a:p>
        </p:txBody>
      </p:sp>
      <p:sp>
        <p:nvSpPr>
          <p:cNvPr id="12" name="Marcador de título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grpSp>
        <p:nvGrpSpPr>
          <p:cNvPr id="6" name="Grupo 5">
            <a:extLst>
              <a:ext uri="{FF2B5EF4-FFF2-40B4-BE49-F238E27FC236}">
                <a16:creationId xmlns:a16="http://schemas.microsoft.com/office/drawing/2014/main" id="{554FA0CD-4A7C-3002-EB48-762916C464E9}"/>
              </a:ext>
            </a:extLst>
          </p:cNvPr>
          <p:cNvGrpSpPr/>
          <p:nvPr userDrawn="1"/>
        </p:nvGrpSpPr>
        <p:grpSpPr>
          <a:xfrm>
            <a:off x="3508567" y="5804399"/>
            <a:ext cx="8515397" cy="662577"/>
            <a:chOff x="397445" y="1739745"/>
            <a:chExt cx="11298474" cy="913166"/>
          </a:xfrm>
        </p:grpSpPr>
        <p:pic>
          <p:nvPicPr>
            <p:cNvPr id="7" name="Imagen 6">
              <a:extLst>
                <a:ext uri="{FF2B5EF4-FFF2-40B4-BE49-F238E27FC236}">
                  <a16:creationId xmlns:a16="http://schemas.microsoft.com/office/drawing/2014/main" id="{03AE9578-F756-C221-AD0E-8D6DA244A1D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97445" y="1750672"/>
              <a:ext cx="11298474" cy="897574"/>
            </a:xfrm>
            <a:prstGeom prst="rect">
              <a:avLst/>
            </a:prstGeom>
          </p:spPr>
        </p:pic>
        <p:sp>
          <p:nvSpPr>
            <p:cNvPr id="8" name="object 4" descr="Pie de página. Logotipo UNED" title="Pie de página. Logotipo UNED">
              <a:extLst>
                <a:ext uri="{FF2B5EF4-FFF2-40B4-BE49-F238E27FC236}">
                  <a16:creationId xmlns:a16="http://schemas.microsoft.com/office/drawing/2014/main" id="{A357AF55-BD75-9521-1127-A933E81DCA57}"/>
                </a:ext>
              </a:extLst>
            </p:cNvPr>
            <p:cNvSpPr/>
            <p:nvPr userDrawn="1"/>
          </p:nvSpPr>
          <p:spPr>
            <a:xfrm>
              <a:off x="10744200" y="1739745"/>
              <a:ext cx="951719" cy="913166"/>
            </a:xfrm>
            <a:prstGeom prst="rect">
              <a:avLst/>
            </a:prstGeom>
            <a:blipFill>
              <a:blip r:embed="rId16" cstate="print"/>
              <a:stretch>
                <a:fillRect/>
              </a:stretch>
            </a:blipFill>
          </p:spPr>
          <p:txBody>
            <a:bodyPr wrap="square" lIns="0" tIns="0" rIns="0" bIns="0" rtlCol="0"/>
            <a:lstStyle/>
            <a:p>
              <a:endParaRPr/>
            </a:p>
          </p:txBody>
        </p:sp>
      </p:grpSp>
      <p:sp>
        <p:nvSpPr>
          <p:cNvPr id="13" name="Marcador de pie de página 4">
            <a:extLst>
              <a:ext uri="{FF2B5EF4-FFF2-40B4-BE49-F238E27FC236}">
                <a16:creationId xmlns:a16="http://schemas.microsoft.com/office/drawing/2014/main" id="{9EE6022B-D5B9-E8E3-A473-7AAD0D3A4816}"/>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pare el sector de movilidad y transporte</a:t>
            </a:r>
          </a:p>
          <a:p>
            <a:pPr marL="0" lvl="4"/>
            <a:endParaRPr lang="es-ES" sz="1100" dirty="0"/>
          </a:p>
        </p:txBody>
      </p:sp>
      <p:sp>
        <p:nvSpPr>
          <p:cNvPr id="14" name="Marcador de posición de número de diapositiva 5">
            <a:extLst>
              <a:ext uri="{FF2B5EF4-FFF2-40B4-BE49-F238E27FC236}">
                <a16:creationId xmlns:a16="http://schemas.microsoft.com/office/drawing/2014/main" id="{88233E7D-81F9-AE39-33FF-C33872AEDBC6}"/>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85" r:id="rId10"/>
    <p:sldLayoutId id="2147483688" r:id="rId11"/>
    <p:sldLayoutId id="2147483692" r:id="rId12"/>
    <p:sldLayoutId id="2147483682" r:id="rId13"/>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uned.es/universidad/inicio/informacion.html"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4BF0104B-44A3-1E9F-5EB5-E74774DAB381}"/>
              </a:ext>
            </a:extLst>
          </p:cNvPr>
          <p:cNvSpPr txBox="1">
            <a:spLocks/>
          </p:cNvSpPr>
          <p:nvPr/>
        </p:nvSpPr>
        <p:spPr>
          <a:xfrm>
            <a:off x="1630017" y="457200"/>
            <a:ext cx="10228609" cy="3173001"/>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5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S" dirty="0"/>
              <a:t> AF02, </a:t>
            </a:r>
          </a:p>
          <a:p>
            <a:pPr algn="r"/>
            <a:r>
              <a:rPr lang="es-ES" dirty="0"/>
              <a:t>Experto Profesional en Tecnologías y herramientas claves para la transformación digital en el sector del transporte, movilidad </a:t>
            </a:r>
            <a:r>
              <a:rPr lang="es-ES"/>
              <a:t>y logística  </a:t>
            </a:r>
            <a:endParaRPr lang="es-ES" dirty="0"/>
          </a:p>
        </p:txBody>
      </p:sp>
      <p:sp>
        <p:nvSpPr>
          <p:cNvPr id="19" name="Marcador de texto 2">
            <a:extLst>
              <a:ext uri="{FF2B5EF4-FFF2-40B4-BE49-F238E27FC236}">
                <a16:creationId xmlns:a16="http://schemas.microsoft.com/office/drawing/2014/main" id="{26094A11-E53F-1A6D-E444-182CBB9BDADF}"/>
              </a:ext>
            </a:extLst>
          </p:cNvPr>
          <p:cNvSpPr>
            <a:spLocks noGrp="1"/>
          </p:cNvSpPr>
          <p:nvPr>
            <p:ph type="body" sz="quarter" idx="11"/>
          </p:nvPr>
        </p:nvSpPr>
        <p:spPr>
          <a:xfrm>
            <a:off x="3667539" y="4549553"/>
            <a:ext cx="8191086" cy="953337"/>
          </a:xfrm>
        </p:spPr>
        <p:txBody>
          <a:bodyPr rtlCol="0"/>
          <a:lstStyle/>
          <a:p>
            <a:pPr algn="r" rtl="0"/>
            <a:r>
              <a:rPr lang="es-ES" dirty="0"/>
              <a:t>Capacitación digital y sostenibilidad en el ámbito del transporte y la movilidad</a:t>
            </a:r>
          </a:p>
          <a:p>
            <a:pPr algn="r" rtl="0"/>
            <a:r>
              <a:rPr lang="es-ES" dirty="0"/>
              <a:t>2023-2025 </a:t>
            </a:r>
          </a:p>
          <a:p>
            <a:pPr algn="r" rtl="0"/>
            <a:r>
              <a:rPr lang="es-ES" dirty="0"/>
              <a:t>UNED – Ministerio de Transporte, Movilidad y Agenda Urbana </a:t>
            </a:r>
          </a:p>
          <a:p>
            <a:pPr rtl="0"/>
            <a:endParaRPr lang="es-ES" dirty="0"/>
          </a:p>
        </p:txBody>
      </p:sp>
      <p:sp>
        <p:nvSpPr>
          <p:cNvPr id="3" name="Marcador de posición de número de diapositiva 5">
            <a:extLst>
              <a:ext uri="{FF2B5EF4-FFF2-40B4-BE49-F238E27FC236}">
                <a16:creationId xmlns:a16="http://schemas.microsoft.com/office/drawing/2014/main" id="{B32377FC-DFDA-2BB2-8621-6A9D9F77B8C9}"/>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a:t>
            </a:fld>
            <a:endParaRPr lang="es-ES" dirty="0"/>
          </a:p>
        </p:txBody>
      </p:sp>
      <p:sp>
        <p:nvSpPr>
          <p:cNvPr id="4" name="Marcador de pie de página 4">
            <a:extLst>
              <a:ext uri="{FF2B5EF4-FFF2-40B4-BE49-F238E27FC236}">
                <a16:creationId xmlns:a16="http://schemas.microsoft.com/office/drawing/2014/main" id="{21C117A1-40BD-D75E-1EC2-A6C5FC3D4B09}"/>
              </a:ext>
            </a:extLst>
          </p:cNvPr>
          <p:cNvSpPr txBox="1">
            <a:spLocks/>
          </p:cNvSpPr>
          <p:nvPr/>
        </p:nvSpPr>
        <p:spPr>
          <a:xfrm>
            <a:off x="444877" y="6471519"/>
            <a:ext cx="11579087" cy="411982"/>
          </a:xfrm>
          <a:prstGeom prst="rect">
            <a:avLst/>
          </a:prstGeom>
        </p:spPr>
        <p:txBody>
          <a:bodyPr rtlCol="0"/>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r" defTabSz="914400" rtl="0" eaLnBrk="1" latinLnBrk="0" hangingPunct="1">
              <a:defRPr sz="1200" kern="1200" baseline="0">
                <a:solidFill>
                  <a:srgbClr val="0070C0"/>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4"/>
            <a:r>
              <a:rPr lang="es-ES" dirty="0"/>
              <a:t>AF02, Experto Profesional en Tecnologías y herramientas claves para la transformación digital en el sector del transporte, movilidad y logística</a:t>
            </a:r>
          </a:p>
          <a:p>
            <a:pPr marL="0" lvl="4"/>
            <a:endParaRPr lang="es-ES" sz="1100" dirty="0"/>
          </a:p>
        </p:txBody>
      </p:sp>
    </p:spTree>
    <p:extLst>
      <p:ext uri="{BB962C8B-B14F-4D97-AF65-F5344CB8AC3E}">
        <p14:creationId xmlns:p14="http://schemas.microsoft.com/office/powerpoint/2010/main" val="1375537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10</a:t>
            </a:fld>
            <a:endParaRPr lang="es-ES" dirty="0"/>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904461" y="1580321"/>
            <a:ext cx="10813774" cy="4313583"/>
          </a:xfrm>
          <a:prstGeom prst="rect">
            <a:avLst/>
          </a:prstGeom>
        </p:spPr>
        <p:txBody>
          <a:bodyPr vert="horz" lIns="91440" tIns="45720" rIns="91440" bIns="45720" rtlCol="0">
            <a:normAutofit/>
          </a:bodyPr>
          <a:lstStyle/>
          <a:p>
            <a:pPr algn="l"/>
            <a:r>
              <a:rPr lang="es-ES" sz="1800" dirty="0">
                <a:solidFill>
                  <a:srgbClr val="002060"/>
                </a:solidFill>
              </a:rPr>
              <a:t>No existen actividades presenciales obligatorias</a:t>
            </a:r>
          </a:p>
          <a:p>
            <a:pPr algn="l"/>
            <a:r>
              <a:rPr lang="es-ES" sz="1800" dirty="0">
                <a:solidFill>
                  <a:srgbClr val="002060"/>
                </a:solidFill>
              </a:rPr>
              <a:t>La evaluación de los estudiantes se realizará basándose en la realización de las Pruebas de Evaluación Continua (estudio continuado a lo largo del curso), y el Trabajo Final, pudiendo existir una serie de actividades complementarias y voluntarias</a:t>
            </a:r>
          </a:p>
          <a:p>
            <a:pPr algn="l"/>
            <a:r>
              <a:rPr lang="es-ES" sz="1800" dirty="0">
                <a:solidFill>
                  <a:srgbClr val="002060"/>
                </a:solidFill>
              </a:rPr>
              <a:t>Se utilizarán las siguientes herramientas:</a:t>
            </a:r>
          </a:p>
          <a:p>
            <a:pPr lvl="1"/>
            <a:r>
              <a:rPr lang="es-ES" sz="1600" dirty="0">
                <a:solidFill>
                  <a:srgbClr val="002060"/>
                </a:solidFill>
              </a:rPr>
              <a:t>Contenido didáctico</a:t>
            </a:r>
          </a:p>
          <a:p>
            <a:pPr lvl="1"/>
            <a:r>
              <a:rPr lang="es-ES" sz="1600" dirty="0">
                <a:solidFill>
                  <a:srgbClr val="002060"/>
                </a:solidFill>
              </a:rPr>
              <a:t>Contenido de estudio en cada uno de los módulos y submódulos. Con referencias y bibliografía específica para que cualquier estudiante pueda profundizar más en la materia si así lo requiere</a:t>
            </a:r>
          </a:p>
          <a:p>
            <a:pPr lvl="1"/>
            <a:r>
              <a:rPr lang="es-ES" sz="1600" dirty="0">
                <a:solidFill>
                  <a:srgbClr val="002060"/>
                </a:solidFill>
              </a:rPr>
              <a:t>Test de autoevaluación para que el estudiante pueda comprobar si ha entendido los contenidos</a:t>
            </a:r>
          </a:p>
          <a:p>
            <a:pPr lvl="1"/>
            <a:r>
              <a:rPr lang="es-ES" sz="1600" dirty="0">
                <a:solidFill>
                  <a:srgbClr val="002060"/>
                </a:solidFill>
              </a:rPr>
              <a:t>Foros de debate para que los estudiantes puedan intercambiar ideas entre ellos y con el equipo docente</a:t>
            </a:r>
          </a:p>
          <a:p>
            <a:pPr lvl="1"/>
            <a:r>
              <a:rPr lang="es-ES" sz="1600" dirty="0">
                <a:solidFill>
                  <a:srgbClr val="002060"/>
                </a:solidFill>
              </a:rPr>
              <a:t>Pruebas a distancia para evaluar que se han conseguido los objetivos</a:t>
            </a:r>
          </a:p>
          <a:p>
            <a:pPr lvl="1"/>
            <a:r>
              <a:rPr lang="es-ES" sz="1600" dirty="0">
                <a:solidFill>
                  <a:srgbClr val="002060"/>
                </a:solidFill>
              </a:rPr>
              <a:t>Trabajo final, como cierre del curso</a:t>
            </a:r>
          </a:p>
          <a:p>
            <a:pPr algn="l"/>
            <a:r>
              <a:rPr lang="es-ES" sz="1800" dirty="0">
                <a:solidFill>
                  <a:srgbClr val="002060"/>
                </a:solidFill>
              </a:rPr>
              <a:t>La actividad tiene los siguientes recursos didácticos: Página web, material multimedia, guía didáctica y curso virtual (Alf)</a:t>
            </a:r>
          </a:p>
        </p:txBody>
      </p:sp>
      <p:sp>
        <p:nvSpPr>
          <p:cNvPr id="4" name="Título 1">
            <a:extLst>
              <a:ext uri="{FF2B5EF4-FFF2-40B4-BE49-F238E27FC236}">
                <a16:creationId xmlns:a16="http://schemas.microsoft.com/office/drawing/2014/main" id="{6841352B-2FA9-A5A6-C580-F15331C0FC28}"/>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Actividades (I)</a:t>
            </a:r>
          </a:p>
        </p:txBody>
      </p:sp>
      <p:sp>
        <p:nvSpPr>
          <p:cNvPr id="5" name="Marcador de pie de página 4">
            <a:extLst>
              <a:ext uri="{FF2B5EF4-FFF2-40B4-BE49-F238E27FC236}">
                <a16:creationId xmlns:a16="http://schemas.microsoft.com/office/drawing/2014/main" id="{AB7459C4-C147-F44F-601F-37C39D1201B6}"/>
              </a:ext>
            </a:extLst>
          </p:cNvPr>
          <p:cNvSpPr txBox="1">
            <a:spLocks/>
          </p:cNvSpPr>
          <p:nvPr/>
        </p:nvSpPr>
        <p:spPr>
          <a:xfrm>
            <a:off x="444877" y="6471519"/>
            <a:ext cx="11579087" cy="411982"/>
          </a:xfrm>
          <a:prstGeom prst="rect">
            <a:avLst/>
          </a:prstGeom>
        </p:spPr>
        <p:txBody>
          <a:bodyPr rtlCol="0"/>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r" defTabSz="914400" rtl="0" eaLnBrk="1" latinLnBrk="0" hangingPunct="1">
              <a:defRPr sz="1200" kern="1200" baseline="0">
                <a:solidFill>
                  <a:srgbClr val="0070C0"/>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4"/>
            <a:r>
              <a:rPr lang="es-ES" dirty="0"/>
              <a:t>AF02, Experto Profesional en Tecnologías y herramientas claves para la transformación digital en el sector del transporte, movilidad y logística</a:t>
            </a:r>
          </a:p>
          <a:p>
            <a:pPr marL="0" lvl="4"/>
            <a:endParaRPr lang="es-ES" sz="1100" dirty="0"/>
          </a:p>
        </p:txBody>
      </p:sp>
    </p:spTree>
    <p:extLst>
      <p:ext uri="{BB962C8B-B14F-4D97-AF65-F5344CB8AC3E}">
        <p14:creationId xmlns:p14="http://schemas.microsoft.com/office/powerpoint/2010/main" val="391082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11</a:t>
            </a:fld>
            <a:endParaRPr lang="es-ES" dirty="0"/>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904461" y="1580321"/>
            <a:ext cx="10813774" cy="4313583"/>
          </a:xfrm>
          <a:prstGeom prst="rect">
            <a:avLst/>
          </a:prstGeom>
        </p:spPr>
        <p:txBody>
          <a:bodyPr vert="horz" lIns="91440" tIns="45720" rIns="91440" bIns="45720" rtlCol="0">
            <a:normAutofit/>
          </a:bodyPr>
          <a:lstStyle/>
          <a:p>
            <a:pPr marL="0" indent="0" algn="l">
              <a:buNone/>
            </a:pPr>
            <a:r>
              <a:rPr lang="es-ES" sz="2000" dirty="0">
                <a:solidFill>
                  <a:srgbClr val="002060"/>
                </a:solidFill>
              </a:rPr>
              <a:t>En cada submódulo (el lunes de la semana) se propondrá una sesión introductoria inicial del submódulo, conjunta entre el equipo docente y los estudiantes para presentar la organización del submódulo, nuevos conceptos y objetivos a alcanzar, así como el proceso de evaluación del submódulo, que será online y se grabará para que los estudiantes que no puedan asistir la puedan consultar en cualquier momento</a:t>
            </a:r>
          </a:p>
          <a:p>
            <a:pPr marL="0" indent="0" algn="l">
              <a:buNone/>
            </a:pPr>
            <a:r>
              <a:rPr lang="es-ES" sz="2000" dirty="0">
                <a:solidFill>
                  <a:srgbClr val="002060"/>
                </a:solidFill>
              </a:rPr>
              <a:t>Igualmente en cada submódulo (el viernes de la semana) se propondrá una sesión final online del submódulo conjunta entre el equipo docente y los estudiantes para revisar los contenidos estudiados, dudas, comentarios y sugerencias existentes</a:t>
            </a:r>
          </a:p>
          <a:p>
            <a:pPr marL="0" indent="0" algn="l">
              <a:buNone/>
            </a:pPr>
            <a:r>
              <a:rPr lang="es-ES" sz="2000" dirty="0">
                <a:solidFill>
                  <a:srgbClr val="002060"/>
                </a:solidFill>
              </a:rPr>
              <a:t>Igualmente está prevista la celebración de una sesión online por submódulo (el miércoles de la semana con formato de seminario y foro de discusión abierto) donde un ponente/experto invitado presentará un tema actual de máximo interés para el contenido del submódulo</a:t>
            </a:r>
          </a:p>
          <a:p>
            <a:pPr marL="0" indent="0" algn="l">
              <a:buNone/>
            </a:pPr>
            <a:r>
              <a:rPr lang="es-ES" sz="2000" dirty="0">
                <a:solidFill>
                  <a:srgbClr val="002060"/>
                </a:solidFill>
              </a:rPr>
              <a:t>Todas estas actividades online serán totalmente voluntarias facilitándose para un mayor seguimiento y grabándose para su consulta posterior</a:t>
            </a:r>
          </a:p>
        </p:txBody>
      </p:sp>
      <p:sp>
        <p:nvSpPr>
          <p:cNvPr id="4" name="Título 1">
            <a:extLst>
              <a:ext uri="{FF2B5EF4-FFF2-40B4-BE49-F238E27FC236}">
                <a16:creationId xmlns:a16="http://schemas.microsoft.com/office/drawing/2014/main" id="{6841352B-2FA9-A5A6-C580-F15331C0FC28}"/>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Actividades (y II)</a:t>
            </a:r>
          </a:p>
        </p:txBody>
      </p:sp>
      <p:sp>
        <p:nvSpPr>
          <p:cNvPr id="5" name="Marcador de pie de página 4">
            <a:extLst>
              <a:ext uri="{FF2B5EF4-FFF2-40B4-BE49-F238E27FC236}">
                <a16:creationId xmlns:a16="http://schemas.microsoft.com/office/drawing/2014/main" id="{219CB57E-83CE-5522-DC38-5BA700091144}"/>
              </a:ext>
            </a:extLst>
          </p:cNvPr>
          <p:cNvSpPr txBox="1">
            <a:spLocks/>
          </p:cNvSpPr>
          <p:nvPr/>
        </p:nvSpPr>
        <p:spPr>
          <a:xfrm>
            <a:off x="444877" y="6471519"/>
            <a:ext cx="11579087" cy="411982"/>
          </a:xfrm>
          <a:prstGeom prst="rect">
            <a:avLst/>
          </a:prstGeom>
        </p:spPr>
        <p:txBody>
          <a:bodyPr rtlCol="0"/>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r" defTabSz="914400" rtl="0" eaLnBrk="1" latinLnBrk="0" hangingPunct="1">
              <a:defRPr sz="1200" kern="1200" baseline="0">
                <a:solidFill>
                  <a:srgbClr val="0070C0"/>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4"/>
            <a:r>
              <a:rPr lang="es-ES" dirty="0"/>
              <a:t>AF02, Experto Profesional en Tecnologías y herramientas claves para la transformación digital en el sector del transporte, movilidad y logística</a:t>
            </a:r>
          </a:p>
          <a:p>
            <a:pPr marL="0" lvl="4"/>
            <a:endParaRPr lang="es-ES" sz="1100" dirty="0"/>
          </a:p>
        </p:txBody>
      </p:sp>
    </p:spTree>
    <p:extLst>
      <p:ext uri="{BB962C8B-B14F-4D97-AF65-F5344CB8AC3E}">
        <p14:creationId xmlns:p14="http://schemas.microsoft.com/office/powerpoint/2010/main" val="2500729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12</a:t>
            </a:fld>
            <a:endParaRPr lang="es-ES" dirty="0"/>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904461" y="1580321"/>
            <a:ext cx="10813774" cy="4313583"/>
          </a:xfrm>
          <a:prstGeom prst="rect">
            <a:avLst/>
          </a:prstGeom>
        </p:spPr>
        <p:txBody>
          <a:bodyPr vert="horz" lIns="91440" tIns="45720" rIns="91440" bIns="45720" rtlCol="0">
            <a:normAutofit/>
          </a:bodyPr>
          <a:lstStyle/>
          <a:p>
            <a:pPr algn="l"/>
            <a:r>
              <a:rPr lang="es-ES" sz="1800" dirty="0">
                <a:solidFill>
                  <a:srgbClr val="002060"/>
                </a:solidFill>
              </a:rPr>
              <a:t>Los materiales del curso estarán disponibles para los estudiantes dentro del curso virtual como parte del repositorio de contenidos</a:t>
            </a:r>
          </a:p>
          <a:p>
            <a:pPr algn="l"/>
            <a:r>
              <a:rPr lang="es-ES" sz="1800" dirty="0">
                <a:solidFill>
                  <a:srgbClr val="002060"/>
                </a:solidFill>
              </a:rPr>
              <a:t>El estudiante podrá encontrar el siguiente material:</a:t>
            </a:r>
          </a:p>
          <a:p>
            <a:pPr lvl="1"/>
            <a:r>
              <a:rPr lang="es-ES" sz="1600" dirty="0">
                <a:solidFill>
                  <a:srgbClr val="002060"/>
                </a:solidFill>
              </a:rPr>
              <a:t>En cada submódulo el estudiante podrá encontrar: </a:t>
            </a:r>
          </a:p>
          <a:p>
            <a:pPr lvl="2"/>
            <a:r>
              <a:rPr lang="es-ES" sz="1400" dirty="0">
                <a:solidFill>
                  <a:srgbClr val="002060"/>
                </a:solidFill>
              </a:rPr>
              <a:t>guía didáctica, materiales completos para el seguimiento, </a:t>
            </a:r>
          </a:p>
          <a:p>
            <a:pPr lvl="2"/>
            <a:r>
              <a:rPr lang="es-ES" sz="1400" dirty="0">
                <a:solidFill>
                  <a:srgbClr val="002060"/>
                </a:solidFill>
              </a:rPr>
              <a:t>presentaciones y videoclases de los aspectos más representativos, </a:t>
            </a:r>
          </a:p>
          <a:p>
            <a:pPr lvl="2"/>
            <a:r>
              <a:rPr lang="es-ES" sz="1400" dirty="0">
                <a:solidFill>
                  <a:srgbClr val="002060"/>
                </a:solidFill>
              </a:rPr>
              <a:t>enunciados y guías de los ejercicios-casos prácticos, </a:t>
            </a:r>
          </a:p>
          <a:p>
            <a:pPr lvl="2"/>
            <a:r>
              <a:rPr lang="es-ES" sz="1400" dirty="0">
                <a:solidFill>
                  <a:srgbClr val="002060"/>
                </a:solidFill>
              </a:rPr>
              <a:t>referencias externas y complementarias, </a:t>
            </a:r>
          </a:p>
          <a:p>
            <a:pPr lvl="2"/>
            <a:r>
              <a:rPr lang="es-ES" sz="1400" dirty="0">
                <a:solidFill>
                  <a:srgbClr val="002060"/>
                </a:solidFill>
              </a:rPr>
              <a:t>y materiales de evaluación</a:t>
            </a:r>
          </a:p>
          <a:p>
            <a:pPr lvl="1"/>
            <a:r>
              <a:rPr lang="es-ES" sz="1600" dirty="0">
                <a:solidFill>
                  <a:srgbClr val="002060"/>
                </a:solidFill>
              </a:rPr>
              <a:t>Información de las tareas a realizar en cada submódulo</a:t>
            </a:r>
          </a:p>
          <a:p>
            <a:pPr lvl="1"/>
            <a:r>
              <a:rPr lang="es-ES" sz="1600" dirty="0">
                <a:solidFill>
                  <a:srgbClr val="002060"/>
                </a:solidFill>
              </a:rPr>
              <a:t>Igualmente se pondrán accesibles para el estudiante libros, publicaciones complementarias y artículos y páginas web de interés para la adquisición de los conocimientos del curso</a:t>
            </a:r>
          </a:p>
          <a:p>
            <a:pPr algn="l"/>
            <a:r>
              <a:rPr lang="es-ES" sz="1700" dirty="0">
                <a:solidFill>
                  <a:srgbClr val="002060"/>
                </a:solidFill>
              </a:rPr>
              <a:t>Herramientas necesarias para la comunicación e interacción con el equipo docente y resto de participantes en el curso, así como información de las sesiones online síncronas y tutorías, y por último las sesiones con ponentes invitados, y sus grabaciones</a:t>
            </a:r>
          </a:p>
        </p:txBody>
      </p:sp>
      <p:sp>
        <p:nvSpPr>
          <p:cNvPr id="4" name="Título 1">
            <a:extLst>
              <a:ext uri="{FF2B5EF4-FFF2-40B4-BE49-F238E27FC236}">
                <a16:creationId xmlns:a16="http://schemas.microsoft.com/office/drawing/2014/main" id="{6841352B-2FA9-A5A6-C580-F15331C0FC28}"/>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Materiales</a:t>
            </a:r>
          </a:p>
        </p:txBody>
      </p:sp>
      <p:sp>
        <p:nvSpPr>
          <p:cNvPr id="5" name="Marcador de pie de página 4">
            <a:extLst>
              <a:ext uri="{FF2B5EF4-FFF2-40B4-BE49-F238E27FC236}">
                <a16:creationId xmlns:a16="http://schemas.microsoft.com/office/drawing/2014/main" id="{6550F450-11A6-E57A-2AA3-0856C125B6E3}"/>
              </a:ext>
            </a:extLst>
          </p:cNvPr>
          <p:cNvSpPr txBox="1">
            <a:spLocks/>
          </p:cNvSpPr>
          <p:nvPr/>
        </p:nvSpPr>
        <p:spPr>
          <a:xfrm>
            <a:off x="444877" y="6471519"/>
            <a:ext cx="11579087" cy="411982"/>
          </a:xfrm>
          <a:prstGeom prst="rect">
            <a:avLst/>
          </a:prstGeom>
        </p:spPr>
        <p:txBody>
          <a:bodyPr rtlCol="0"/>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r" defTabSz="914400" rtl="0" eaLnBrk="1" latinLnBrk="0" hangingPunct="1">
              <a:defRPr sz="1200" kern="1200" baseline="0">
                <a:solidFill>
                  <a:srgbClr val="0070C0"/>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4"/>
            <a:r>
              <a:rPr lang="es-ES" dirty="0"/>
              <a:t>AF02, Experto Profesional en Tecnologías y herramientas claves para la transformación digital en el sector del transporte, movilidad y logística</a:t>
            </a:r>
          </a:p>
          <a:p>
            <a:pPr marL="0" lvl="4"/>
            <a:endParaRPr lang="es-ES" sz="1100" dirty="0"/>
          </a:p>
        </p:txBody>
      </p:sp>
    </p:spTree>
    <p:extLst>
      <p:ext uri="{BB962C8B-B14F-4D97-AF65-F5344CB8AC3E}">
        <p14:creationId xmlns:p14="http://schemas.microsoft.com/office/powerpoint/2010/main" val="3224387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13</a:t>
            </a:fld>
            <a:endParaRPr lang="es-ES" dirty="0"/>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904461" y="1580321"/>
            <a:ext cx="10813774" cy="4313583"/>
          </a:xfrm>
          <a:prstGeom prst="rect">
            <a:avLst/>
          </a:prstGeom>
        </p:spPr>
        <p:txBody>
          <a:bodyPr vert="horz" lIns="91440" tIns="45720" rIns="91440" bIns="45720" rtlCol="0">
            <a:normAutofit lnSpcReduction="10000"/>
          </a:bodyPr>
          <a:lstStyle/>
          <a:p>
            <a:pPr marL="0" indent="0" algn="l">
              <a:buNone/>
            </a:pPr>
            <a:r>
              <a:rPr lang="es-ES" sz="2000" dirty="0">
                <a:solidFill>
                  <a:srgbClr val="002060"/>
                </a:solidFill>
              </a:rPr>
              <a:t>La atención al estudiante se realizará a través de la Plataforma Virtual de la UNED para la enseñanza de sus estudios de Formación Permanente. El estudiante puede acceder al Campus Inalámbrico de la Universidad a través de Internet. Las consultas a través del correo electrónico se pueden dirigir tanto a los profesores del curso, como a los directores, así como se habilitarán foros para el seguimiento e interacción en el curso en lo que se denomina Tutoría Telemática </a:t>
            </a:r>
          </a:p>
          <a:p>
            <a:pPr marL="0" indent="0" algn="l">
              <a:buNone/>
            </a:pPr>
            <a:r>
              <a:rPr lang="es-ES" sz="2000" dirty="0">
                <a:solidFill>
                  <a:srgbClr val="002060"/>
                </a:solidFill>
              </a:rPr>
              <a:t>El estudiante podrá solicitar en cualquier momento una tutoría virtual (por teléfono, videoconferencia o presencial en el edificio de la Escuela Técnica Superior de Ingenieros Industriales de la UNED, calle Juan del Rosal </a:t>
            </a:r>
            <a:r>
              <a:rPr lang="es-ES" sz="2000" dirty="0" err="1">
                <a:solidFill>
                  <a:srgbClr val="002060"/>
                </a:solidFill>
              </a:rPr>
              <a:t>nº</a:t>
            </a:r>
            <a:r>
              <a:rPr lang="es-ES" sz="2000" dirty="0">
                <a:solidFill>
                  <a:srgbClr val="002060"/>
                </a:solidFill>
              </a:rPr>
              <a:t> 12 de Madrid) que será confirmada por el equipo docente en la hora final convenida</a:t>
            </a:r>
          </a:p>
          <a:p>
            <a:pPr marL="0" indent="0" algn="l">
              <a:buNone/>
            </a:pPr>
            <a:r>
              <a:rPr lang="es-ES" sz="2000" dirty="0">
                <a:solidFill>
                  <a:srgbClr val="002060"/>
                </a:solidFill>
              </a:rPr>
              <a:t>La UNED proporciona un Soporte Informático a los estudiantes para resolver cualquier duda o consulta relacionada con el servicio de Campus Inalámbrico de la Universidad. El servicio se presta por el CAU en horario de lunes a viernes de 9:00 a 20:00 h (excepto festivos nacionales) en el teléfono 913 988 801, o bien a través del formulario que se puede encontrar al final de la página web, </a:t>
            </a:r>
            <a:r>
              <a:rPr lang="es-ES" sz="2000" dirty="0">
                <a:solidFill>
                  <a:srgbClr val="002060"/>
                </a:solidFill>
                <a:hlinkClick r:id="rId2">
                  <a:extLst>
                    <a:ext uri="{A12FA001-AC4F-418D-AE19-62706E023703}">
                      <ahyp:hlinkClr xmlns:ahyp="http://schemas.microsoft.com/office/drawing/2018/hyperlinkcolor" val="tx"/>
                    </a:ext>
                  </a:extLst>
                </a:hlinkClick>
              </a:rPr>
              <a:t>https://www.uned.es/universidad/inicio/informacion.html</a:t>
            </a:r>
            <a:r>
              <a:rPr lang="es-ES" sz="2000" dirty="0">
                <a:solidFill>
                  <a:srgbClr val="002060"/>
                </a:solidFill>
              </a:rPr>
              <a:t> </a:t>
            </a:r>
          </a:p>
        </p:txBody>
      </p:sp>
      <p:sp>
        <p:nvSpPr>
          <p:cNvPr id="4" name="Título 1">
            <a:extLst>
              <a:ext uri="{FF2B5EF4-FFF2-40B4-BE49-F238E27FC236}">
                <a16:creationId xmlns:a16="http://schemas.microsoft.com/office/drawing/2014/main" id="{6841352B-2FA9-A5A6-C580-F15331C0FC28}"/>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Atención al Estudiante</a:t>
            </a:r>
          </a:p>
        </p:txBody>
      </p:sp>
      <p:sp>
        <p:nvSpPr>
          <p:cNvPr id="5" name="Marcador de pie de página 4">
            <a:extLst>
              <a:ext uri="{FF2B5EF4-FFF2-40B4-BE49-F238E27FC236}">
                <a16:creationId xmlns:a16="http://schemas.microsoft.com/office/drawing/2014/main" id="{BC6FA20D-1462-917F-0604-AB9AC282BAA8}"/>
              </a:ext>
            </a:extLst>
          </p:cNvPr>
          <p:cNvSpPr txBox="1">
            <a:spLocks/>
          </p:cNvSpPr>
          <p:nvPr/>
        </p:nvSpPr>
        <p:spPr>
          <a:xfrm>
            <a:off x="444877" y="6471519"/>
            <a:ext cx="11579087" cy="411982"/>
          </a:xfrm>
          <a:prstGeom prst="rect">
            <a:avLst/>
          </a:prstGeom>
        </p:spPr>
        <p:txBody>
          <a:bodyPr rtlCol="0"/>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r" defTabSz="914400" rtl="0" eaLnBrk="1" latinLnBrk="0" hangingPunct="1">
              <a:defRPr sz="1200" kern="1200" baseline="0">
                <a:solidFill>
                  <a:srgbClr val="0070C0"/>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4"/>
            <a:r>
              <a:rPr lang="es-ES" dirty="0"/>
              <a:t>AF02, Experto Profesional en Tecnologías y herramientas claves para la transformación digital en el sector del transporte, movilidad y logística</a:t>
            </a:r>
          </a:p>
          <a:p>
            <a:pPr marL="0" lvl="4"/>
            <a:endParaRPr lang="es-ES" sz="1100" dirty="0"/>
          </a:p>
        </p:txBody>
      </p:sp>
    </p:spTree>
    <p:extLst>
      <p:ext uri="{BB962C8B-B14F-4D97-AF65-F5344CB8AC3E}">
        <p14:creationId xmlns:p14="http://schemas.microsoft.com/office/powerpoint/2010/main" val="505814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14</a:t>
            </a:fld>
            <a:endParaRPr lang="es-ES" dirty="0"/>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904461" y="1580321"/>
            <a:ext cx="10813774" cy="4313583"/>
          </a:xfrm>
          <a:prstGeom prst="rect">
            <a:avLst/>
          </a:prstGeom>
        </p:spPr>
        <p:txBody>
          <a:bodyPr vert="horz" lIns="91440" tIns="45720" rIns="91440" bIns="45720" rtlCol="0">
            <a:normAutofit fontScale="92500" lnSpcReduction="10000"/>
          </a:bodyPr>
          <a:lstStyle/>
          <a:p>
            <a:pPr marL="0" indent="0" algn="l">
              <a:buNone/>
            </a:pPr>
            <a:r>
              <a:rPr lang="es-ES" sz="1500" dirty="0">
                <a:solidFill>
                  <a:srgbClr val="002060"/>
                </a:solidFill>
              </a:rPr>
              <a:t>El curso de Experto Profesional se divide en 4 módulos y el equipo docente lo ha dividido en 15 submódulos (cada submódulo tendrá una duración de una semana de curso) para facilitar el estudio semanal del estudiante y dar una visión más clara de los conceptos y contenidos a estudiar</a:t>
            </a:r>
          </a:p>
          <a:p>
            <a:pPr marL="0" indent="0" algn="l">
              <a:buNone/>
            </a:pPr>
            <a:r>
              <a:rPr lang="es-ES" sz="1500" dirty="0">
                <a:solidFill>
                  <a:srgbClr val="002060"/>
                </a:solidFill>
              </a:rPr>
              <a:t>La evaluación tendrá carácter continuo y se llevará a cabo mediante las diferentes actividades propuestas</a:t>
            </a:r>
          </a:p>
          <a:p>
            <a:pPr marL="0" indent="0" algn="l">
              <a:buNone/>
            </a:pPr>
            <a:r>
              <a:rPr lang="es-ES" sz="1500" dirty="0">
                <a:solidFill>
                  <a:srgbClr val="002060"/>
                </a:solidFill>
              </a:rPr>
              <a:t>El equipo docente planteará, al comienzo del curso y al inicio de cada submódulo, las diferentes actividades a realizar, que cada participante deberá elaborar y remitir en los plazos indicados para su evaluación, seguimiento y mejora</a:t>
            </a:r>
          </a:p>
          <a:p>
            <a:pPr marL="0" indent="0" algn="l">
              <a:buNone/>
            </a:pPr>
            <a:r>
              <a:rPr lang="es-ES" sz="1500" dirty="0">
                <a:solidFill>
                  <a:srgbClr val="002060"/>
                </a:solidFill>
              </a:rPr>
              <a:t>Dicho sistema de evaluación tendrá la siguiente ponderación:</a:t>
            </a:r>
          </a:p>
          <a:p>
            <a:r>
              <a:rPr lang="es-ES" sz="1300" dirty="0">
                <a:solidFill>
                  <a:srgbClr val="002060"/>
                </a:solidFill>
              </a:rPr>
              <a:t>10% participación en los foros del curso y en las actividades que se presenten</a:t>
            </a:r>
          </a:p>
          <a:p>
            <a:r>
              <a:rPr lang="es-ES" sz="1300" dirty="0">
                <a:solidFill>
                  <a:srgbClr val="002060"/>
                </a:solidFill>
              </a:rPr>
              <a:t>10% participación y debate en las sesiones online de cada submódulo, tutorías y sesiones online con invitados/expertos en el submódulo</a:t>
            </a:r>
          </a:p>
          <a:p>
            <a:r>
              <a:rPr lang="es-ES" sz="1300" dirty="0">
                <a:solidFill>
                  <a:srgbClr val="002060"/>
                </a:solidFill>
              </a:rPr>
              <a:t>50% entrega y evaluación de las 14 tareas (una por cada submódulo de contenidos y semana)</a:t>
            </a:r>
          </a:p>
          <a:p>
            <a:r>
              <a:rPr lang="es-ES" sz="1300" dirty="0">
                <a:solidFill>
                  <a:srgbClr val="002060"/>
                </a:solidFill>
              </a:rPr>
              <a:t>30% entrega y evaluación del trabajo final</a:t>
            </a:r>
          </a:p>
          <a:p>
            <a:pPr marL="0" indent="0" algn="l">
              <a:buNone/>
            </a:pPr>
            <a:r>
              <a:rPr lang="es-ES" sz="1500" dirty="0">
                <a:solidFill>
                  <a:srgbClr val="002060"/>
                </a:solidFill>
              </a:rPr>
              <a:t>Se requiere una realización satisfactoria de todas las tareas a distancia propuestas para cada uno de los submódulos de contenidos (semanas). La evaluación final se basará en la síntesis y estimación positiva del conjunto de actividades propuestas, que implican poner en práctica los diferentes contenidos del curso, y la participación e implicación de los participantes a lo largo del mismo, en base a las pruebas de evaluación continua y al trabajo final</a:t>
            </a:r>
          </a:p>
          <a:p>
            <a:pPr marL="0" indent="0" algn="l">
              <a:buNone/>
            </a:pPr>
            <a:r>
              <a:rPr lang="es-ES" sz="1500" dirty="0">
                <a:solidFill>
                  <a:srgbClr val="002060"/>
                </a:solidFill>
              </a:rPr>
              <a:t>Será de obligado cumplimento entregar el trabajo final</a:t>
            </a:r>
          </a:p>
          <a:p>
            <a:pPr marL="0" indent="0" algn="l">
              <a:buNone/>
            </a:pPr>
            <a:r>
              <a:rPr lang="es-ES" sz="1500" dirty="0">
                <a:solidFill>
                  <a:srgbClr val="002060"/>
                </a:solidFill>
              </a:rPr>
              <a:t>De acuerdo con la normativa vigente de la UNED, la calificación final del curso será exclusivamente Apto, No Apto o No Presentado</a:t>
            </a:r>
          </a:p>
        </p:txBody>
      </p:sp>
      <p:sp>
        <p:nvSpPr>
          <p:cNvPr id="4" name="Título 1">
            <a:extLst>
              <a:ext uri="{FF2B5EF4-FFF2-40B4-BE49-F238E27FC236}">
                <a16:creationId xmlns:a16="http://schemas.microsoft.com/office/drawing/2014/main" id="{6841352B-2FA9-A5A6-C580-F15331C0FC28}"/>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Evaluación</a:t>
            </a:r>
          </a:p>
        </p:txBody>
      </p:sp>
      <p:sp>
        <p:nvSpPr>
          <p:cNvPr id="5" name="Marcador de pie de página 4">
            <a:extLst>
              <a:ext uri="{FF2B5EF4-FFF2-40B4-BE49-F238E27FC236}">
                <a16:creationId xmlns:a16="http://schemas.microsoft.com/office/drawing/2014/main" id="{AA035BE1-4BD1-9EA3-A9D9-73989C640F0F}"/>
              </a:ext>
            </a:extLst>
          </p:cNvPr>
          <p:cNvSpPr txBox="1">
            <a:spLocks/>
          </p:cNvSpPr>
          <p:nvPr/>
        </p:nvSpPr>
        <p:spPr>
          <a:xfrm>
            <a:off x="444877" y="6471519"/>
            <a:ext cx="11579087" cy="411982"/>
          </a:xfrm>
          <a:prstGeom prst="rect">
            <a:avLst/>
          </a:prstGeom>
        </p:spPr>
        <p:txBody>
          <a:bodyPr rtlCol="0"/>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r" defTabSz="914400" rtl="0" eaLnBrk="1" latinLnBrk="0" hangingPunct="1">
              <a:defRPr sz="1200" kern="1200" baseline="0">
                <a:solidFill>
                  <a:srgbClr val="0070C0"/>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4"/>
            <a:r>
              <a:rPr lang="es-ES" dirty="0"/>
              <a:t>AF02, Experto Profesional en Tecnologías y herramientas claves para la transformación digital en el sector del transporte, movilidad y logística</a:t>
            </a:r>
          </a:p>
          <a:p>
            <a:pPr marL="0" lvl="4"/>
            <a:endParaRPr lang="es-ES" sz="1100" dirty="0"/>
          </a:p>
        </p:txBody>
      </p:sp>
    </p:spTree>
    <p:extLst>
      <p:ext uri="{BB962C8B-B14F-4D97-AF65-F5344CB8AC3E}">
        <p14:creationId xmlns:p14="http://schemas.microsoft.com/office/powerpoint/2010/main" val="3671945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B63951DD-68CB-93B5-51A0-0170B5C52CBB}"/>
              </a:ext>
            </a:extLst>
          </p:cNvPr>
          <p:cNvSpPr>
            <a:spLocks noGrp="1"/>
          </p:cNvSpPr>
          <p:nvPr>
            <p:ph type="title"/>
          </p:nvPr>
        </p:nvSpPr>
        <p:spPr>
          <a:xfrm>
            <a:off x="964023" y="879063"/>
            <a:ext cx="7315273" cy="610863"/>
          </a:xfrm>
        </p:spPr>
        <p:txBody>
          <a:bodyPr rtlCol="0">
            <a:normAutofit fontScale="90000"/>
          </a:bodyPr>
          <a:lstStyle/>
          <a:p>
            <a:pPr rtl="0"/>
            <a:r>
              <a:rPr lang="es-ES" dirty="0"/>
              <a:t>Resumen y Equipo Docente</a:t>
            </a:r>
          </a:p>
        </p:txBody>
      </p:sp>
      <p:sp>
        <p:nvSpPr>
          <p:cNvPr id="16" name="Marcador de texto 44">
            <a:extLst>
              <a:ext uri="{FF2B5EF4-FFF2-40B4-BE49-F238E27FC236}">
                <a16:creationId xmlns:a16="http://schemas.microsoft.com/office/drawing/2014/main" id="{84648A20-ED9B-2E9B-A169-7AC709D1AF9F}"/>
              </a:ext>
            </a:extLst>
          </p:cNvPr>
          <p:cNvSpPr txBox="1">
            <a:spLocks/>
          </p:cNvSpPr>
          <p:nvPr/>
        </p:nvSpPr>
        <p:spPr>
          <a:xfrm>
            <a:off x="952500" y="2286000"/>
            <a:ext cx="4838700"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Experto Profesional de la UNED</a:t>
            </a:r>
          </a:p>
        </p:txBody>
      </p:sp>
      <p:sp>
        <p:nvSpPr>
          <p:cNvPr id="17" name="Marcador de texto 43">
            <a:extLst>
              <a:ext uri="{FF2B5EF4-FFF2-40B4-BE49-F238E27FC236}">
                <a16:creationId xmlns:a16="http://schemas.microsoft.com/office/drawing/2014/main" id="{EEB18E52-0320-E877-73B9-14EBBCA1FA08}"/>
              </a:ext>
            </a:extLst>
          </p:cNvPr>
          <p:cNvSpPr>
            <a:spLocks noGrp="1"/>
          </p:cNvSpPr>
          <p:nvPr>
            <p:ph type="body" sz="quarter" idx="10"/>
          </p:nvPr>
        </p:nvSpPr>
        <p:spPr>
          <a:xfrm>
            <a:off x="952500" y="2656904"/>
            <a:ext cx="4274328" cy="574318"/>
          </a:xfrm>
        </p:spPr>
        <p:txBody>
          <a:bodyPr rtlCol="0"/>
          <a:lstStyle/>
          <a:p>
            <a:pPr rtl="0"/>
            <a:r>
              <a:rPr lang="es-ES" dirty="0"/>
              <a:t>Tecnologías y herramientas claves para la transformación digital en el sector del transporte, movilidad y logística – 15 ECTS</a:t>
            </a:r>
          </a:p>
        </p:txBody>
      </p:sp>
      <p:sp>
        <p:nvSpPr>
          <p:cNvPr id="18" name="Marcador de texto 46">
            <a:extLst>
              <a:ext uri="{FF2B5EF4-FFF2-40B4-BE49-F238E27FC236}">
                <a16:creationId xmlns:a16="http://schemas.microsoft.com/office/drawing/2014/main" id="{30DEBB80-165B-6A7B-6C6D-D6E6E62EB5CA}"/>
              </a:ext>
            </a:extLst>
          </p:cNvPr>
          <p:cNvSpPr txBox="1">
            <a:spLocks/>
          </p:cNvSpPr>
          <p:nvPr/>
        </p:nvSpPr>
        <p:spPr>
          <a:xfrm>
            <a:off x="953655" y="3470942"/>
            <a:ext cx="4838700"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Tres ediciones (15 semanas cada una)</a:t>
            </a:r>
          </a:p>
        </p:txBody>
      </p:sp>
      <p:sp>
        <p:nvSpPr>
          <p:cNvPr id="19" name="Marcador de texto 45">
            <a:extLst>
              <a:ext uri="{FF2B5EF4-FFF2-40B4-BE49-F238E27FC236}">
                <a16:creationId xmlns:a16="http://schemas.microsoft.com/office/drawing/2014/main" id="{357EF6C3-4AD7-251F-6B1A-AFF3C3D24979}"/>
              </a:ext>
            </a:extLst>
          </p:cNvPr>
          <p:cNvSpPr txBox="1">
            <a:spLocks/>
          </p:cNvSpPr>
          <p:nvPr/>
        </p:nvSpPr>
        <p:spPr>
          <a:xfrm>
            <a:off x="953655" y="3841846"/>
            <a:ext cx="4274328" cy="63675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60000"/>
              </a:lnSpc>
            </a:pPr>
            <a:r>
              <a:rPr lang="es-ES" dirty="0"/>
              <a:t>2024 (Febrero a Junio)</a:t>
            </a:r>
          </a:p>
          <a:p>
            <a:pPr>
              <a:lnSpc>
                <a:spcPct val="60000"/>
              </a:lnSpc>
            </a:pPr>
            <a:r>
              <a:rPr lang="es-ES" dirty="0"/>
              <a:t>2024 (Septiembre a Diciembre)</a:t>
            </a:r>
          </a:p>
          <a:p>
            <a:pPr>
              <a:lnSpc>
                <a:spcPct val="60000"/>
              </a:lnSpc>
            </a:pPr>
            <a:r>
              <a:rPr lang="es-ES" dirty="0"/>
              <a:t>2025 (Febrero a Junio)</a:t>
            </a:r>
          </a:p>
        </p:txBody>
      </p:sp>
      <p:sp>
        <p:nvSpPr>
          <p:cNvPr id="20" name="Marcador de texto 48">
            <a:extLst>
              <a:ext uri="{FF2B5EF4-FFF2-40B4-BE49-F238E27FC236}">
                <a16:creationId xmlns:a16="http://schemas.microsoft.com/office/drawing/2014/main" id="{8D000479-2F50-C16D-B6F7-155CE163C996}"/>
              </a:ext>
            </a:extLst>
          </p:cNvPr>
          <p:cNvSpPr txBox="1">
            <a:spLocks/>
          </p:cNvSpPr>
          <p:nvPr/>
        </p:nvSpPr>
        <p:spPr>
          <a:xfrm>
            <a:off x="952500" y="4646997"/>
            <a:ext cx="4838700"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Subvencionado por el MITMA</a:t>
            </a:r>
          </a:p>
        </p:txBody>
      </p:sp>
      <p:sp>
        <p:nvSpPr>
          <p:cNvPr id="21" name="Marcador de texto 47">
            <a:extLst>
              <a:ext uri="{FF2B5EF4-FFF2-40B4-BE49-F238E27FC236}">
                <a16:creationId xmlns:a16="http://schemas.microsoft.com/office/drawing/2014/main" id="{482C92DC-1F0B-C205-8D23-B795F9FEEDFD}"/>
              </a:ext>
            </a:extLst>
          </p:cNvPr>
          <p:cNvSpPr txBox="1">
            <a:spLocks/>
          </p:cNvSpPr>
          <p:nvPr/>
        </p:nvSpPr>
        <p:spPr>
          <a:xfrm>
            <a:off x="952500" y="5017901"/>
            <a:ext cx="4274328" cy="9083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Preinscripción obligatoria antes de la matrícula enviando una carta de motivación para el estudio del curso y CV resumido</a:t>
            </a:r>
          </a:p>
        </p:txBody>
      </p:sp>
      <p:sp>
        <p:nvSpPr>
          <p:cNvPr id="23" name="Marcador de texto 49">
            <a:extLst>
              <a:ext uri="{FF2B5EF4-FFF2-40B4-BE49-F238E27FC236}">
                <a16:creationId xmlns:a16="http://schemas.microsoft.com/office/drawing/2014/main" id="{FBAD894B-2634-4D76-AA3C-9D2E788EC318}"/>
              </a:ext>
            </a:extLst>
          </p:cNvPr>
          <p:cNvSpPr txBox="1">
            <a:spLocks/>
          </p:cNvSpPr>
          <p:nvPr/>
        </p:nvSpPr>
        <p:spPr>
          <a:xfrm>
            <a:off x="5771973" y="2166025"/>
            <a:ext cx="4838700" cy="57431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Departamento de INGENIERÍA ELÉCTRICA, ELECTRÓNICA, CONTROL, TELEMÁTICA Y QUÍMICA APLICADA A LA INGENIERÍA elio@ieec.uned.es</a:t>
            </a:r>
          </a:p>
        </p:txBody>
      </p:sp>
      <p:sp>
        <p:nvSpPr>
          <p:cNvPr id="25" name="Marcador de texto 51">
            <a:extLst>
              <a:ext uri="{FF2B5EF4-FFF2-40B4-BE49-F238E27FC236}">
                <a16:creationId xmlns:a16="http://schemas.microsoft.com/office/drawing/2014/main" id="{3DC34341-EEA7-59C2-38B0-8974FF070A4B}"/>
              </a:ext>
            </a:extLst>
          </p:cNvPr>
          <p:cNvSpPr txBox="1">
            <a:spLocks/>
          </p:cNvSpPr>
          <p:nvPr/>
        </p:nvSpPr>
        <p:spPr>
          <a:xfrm>
            <a:off x="5791200" y="3676632"/>
            <a:ext cx="4838700" cy="9083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Departamento de INGENIERÍA ELÉCTRICA, ELECTRÓNICA, CONTROL, TELEMÁTICA Y QUÍMICA APLICADA A LA INGENIERÍA mcastro@ieec.uned.es</a:t>
            </a:r>
          </a:p>
        </p:txBody>
      </p:sp>
      <p:sp>
        <p:nvSpPr>
          <p:cNvPr id="3" name="Marcador de posición de número de diapositiva 5">
            <a:extLst>
              <a:ext uri="{FF2B5EF4-FFF2-40B4-BE49-F238E27FC236}">
                <a16:creationId xmlns:a16="http://schemas.microsoft.com/office/drawing/2014/main" id="{E8E7863E-E8FC-1584-C41B-9736C54CC1D5}"/>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15</a:t>
            </a:fld>
            <a:endParaRPr lang="es-ES" dirty="0"/>
          </a:p>
        </p:txBody>
      </p:sp>
      <p:sp>
        <p:nvSpPr>
          <p:cNvPr id="4" name="Marcador de texto 52">
            <a:extLst>
              <a:ext uri="{FF2B5EF4-FFF2-40B4-BE49-F238E27FC236}">
                <a16:creationId xmlns:a16="http://schemas.microsoft.com/office/drawing/2014/main" id="{106F3522-9C49-8819-1BB7-7ED36019EED5}"/>
              </a:ext>
            </a:extLst>
          </p:cNvPr>
          <p:cNvSpPr txBox="1">
            <a:spLocks/>
          </p:cNvSpPr>
          <p:nvPr/>
        </p:nvSpPr>
        <p:spPr>
          <a:xfrm>
            <a:off x="5791199" y="4654034"/>
            <a:ext cx="5716153"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ELENA RUIZ LARROCHA (Codirector – UNED)</a:t>
            </a:r>
          </a:p>
        </p:txBody>
      </p:sp>
      <p:sp>
        <p:nvSpPr>
          <p:cNvPr id="6" name="Marcador de texto 51">
            <a:extLst>
              <a:ext uri="{FF2B5EF4-FFF2-40B4-BE49-F238E27FC236}">
                <a16:creationId xmlns:a16="http://schemas.microsoft.com/office/drawing/2014/main" id="{8A65C124-7DD5-8682-3B1A-9AF774DE1286}"/>
              </a:ext>
            </a:extLst>
          </p:cNvPr>
          <p:cNvSpPr txBox="1">
            <a:spLocks/>
          </p:cNvSpPr>
          <p:nvPr/>
        </p:nvSpPr>
        <p:spPr>
          <a:xfrm>
            <a:off x="5791200" y="5024938"/>
            <a:ext cx="4838700" cy="9083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Departamento de INGENIERÍA DEL SOFTWARE Y SISTEMAS INFORMÁTICOS     elena@issi.uned.es </a:t>
            </a:r>
          </a:p>
          <a:p>
            <a:pPr algn="l"/>
            <a:endParaRPr lang="es-ES" dirty="0"/>
          </a:p>
        </p:txBody>
      </p:sp>
      <p:pic>
        <p:nvPicPr>
          <p:cNvPr id="8" name="Imagen 7" descr="Hombre sonriendo con un traje de color negro&#10;&#10;Descripción generada automáticamente">
            <a:extLst>
              <a:ext uri="{FF2B5EF4-FFF2-40B4-BE49-F238E27FC236}">
                <a16:creationId xmlns:a16="http://schemas.microsoft.com/office/drawing/2014/main" id="{00F9293F-B7CC-BF77-A308-4F1C3B655175}"/>
              </a:ext>
            </a:extLst>
          </p:cNvPr>
          <p:cNvPicPr>
            <a:picLocks noChangeAspect="1"/>
          </p:cNvPicPr>
          <p:nvPr/>
        </p:nvPicPr>
        <p:blipFill rotWithShape="1">
          <a:blip r:embed="rId2">
            <a:extLst>
              <a:ext uri="{28A0092B-C50C-407E-A947-70E740481C1C}">
                <a14:useLocalDpi xmlns:a14="http://schemas.microsoft.com/office/drawing/2010/main" val="0"/>
              </a:ext>
            </a:extLst>
          </a:blip>
          <a:srcRect l="35021" t="5398" r="37109" b="50000"/>
          <a:stretch/>
        </p:blipFill>
        <p:spPr>
          <a:xfrm>
            <a:off x="11221630" y="3322710"/>
            <a:ext cx="898107" cy="1190348"/>
          </a:xfrm>
          <a:prstGeom prst="rect">
            <a:avLst/>
          </a:prstGeom>
        </p:spPr>
      </p:pic>
      <p:sp>
        <p:nvSpPr>
          <p:cNvPr id="24" name="Marcador de texto 52">
            <a:extLst>
              <a:ext uri="{FF2B5EF4-FFF2-40B4-BE49-F238E27FC236}">
                <a16:creationId xmlns:a16="http://schemas.microsoft.com/office/drawing/2014/main" id="{420B881A-28F7-0457-6482-58FCA56A8ACF}"/>
              </a:ext>
            </a:extLst>
          </p:cNvPr>
          <p:cNvSpPr txBox="1">
            <a:spLocks/>
          </p:cNvSpPr>
          <p:nvPr/>
        </p:nvSpPr>
        <p:spPr>
          <a:xfrm>
            <a:off x="5791199" y="3305728"/>
            <a:ext cx="5716153"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MANUEL ALONSO CASTRO GIL (Codirector - UNED)</a:t>
            </a:r>
          </a:p>
        </p:txBody>
      </p:sp>
      <p:sp>
        <p:nvSpPr>
          <p:cNvPr id="5" name="Marcador de pie de página 4">
            <a:extLst>
              <a:ext uri="{FF2B5EF4-FFF2-40B4-BE49-F238E27FC236}">
                <a16:creationId xmlns:a16="http://schemas.microsoft.com/office/drawing/2014/main" id="{1D0891C3-DEB4-33C8-9CBB-733D5505CFE7}"/>
              </a:ext>
            </a:extLst>
          </p:cNvPr>
          <p:cNvSpPr txBox="1">
            <a:spLocks/>
          </p:cNvSpPr>
          <p:nvPr/>
        </p:nvSpPr>
        <p:spPr>
          <a:xfrm>
            <a:off x="444877" y="6471519"/>
            <a:ext cx="11579087" cy="411982"/>
          </a:xfrm>
          <a:prstGeom prst="rect">
            <a:avLst/>
          </a:prstGeom>
        </p:spPr>
        <p:txBody>
          <a:bodyPr rtlCol="0"/>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r" defTabSz="914400" rtl="0" eaLnBrk="1" latinLnBrk="0" hangingPunct="1">
              <a:defRPr sz="1200" kern="1200" baseline="0">
                <a:solidFill>
                  <a:srgbClr val="0070C0"/>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4"/>
            <a:r>
              <a:rPr lang="es-ES" dirty="0"/>
              <a:t>AF02, Experto Profesional en Tecnologías y herramientas claves para la transformación digital en el sector del transporte, movilidad y logística</a:t>
            </a:r>
          </a:p>
          <a:p>
            <a:pPr marL="0" lvl="4"/>
            <a:endParaRPr lang="es-ES" sz="1100" dirty="0"/>
          </a:p>
        </p:txBody>
      </p:sp>
      <p:pic>
        <p:nvPicPr>
          <p:cNvPr id="9" name="Imagen 8" descr="Niño parado sonriendo para fotografia&#10;&#10;Descripción generada automáticamente con confianza media">
            <a:extLst>
              <a:ext uri="{FF2B5EF4-FFF2-40B4-BE49-F238E27FC236}">
                <a16:creationId xmlns:a16="http://schemas.microsoft.com/office/drawing/2014/main" id="{3609A893-9055-03BA-9B98-AD2B33D23534}"/>
              </a:ext>
            </a:extLst>
          </p:cNvPr>
          <p:cNvPicPr>
            <a:picLocks noChangeAspect="1"/>
          </p:cNvPicPr>
          <p:nvPr/>
        </p:nvPicPr>
        <p:blipFill rotWithShape="1">
          <a:blip r:embed="rId3">
            <a:extLst>
              <a:ext uri="{28A0092B-C50C-407E-A947-70E740481C1C}">
                <a14:useLocalDpi xmlns:a14="http://schemas.microsoft.com/office/drawing/2010/main" val="0"/>
              </a:ext>
            </a:extLst>
          </a:blip>
          <a:srcRect l="30032" t="6521" r="29002" b="52702"/>
          <a:stretch/>
        </p:blipFill>
        <p:spPr>
          <a:xfrm>
            <a:off x="10960878" y="1955644"/>
            <a:ext cx="1063086" cy="1305573"/>
          </a:xfrm>
          <a:prstGeom prst="rect">
            <a:avLst/>
          </a:prstGeom>
        </p:spPr>
      </p:pic>
      <p:sp>
        <p:nvSpPr>
          <p:cNvPr id="22" name="Marcador de texto 50">
            <a:extLst>
              <a:ext uri="{FF2B5EF4-FFF2-40B4-BE49-F238E27FC236}">
                <a16:creationId xmlns:a16="http://schemas.microsoft.com/office/drawing/2014/main" id="{7C1470E3-2458-3651-9BDD-1B43924F4DE0}"/>
              </a:ext>
            </a:extLst>
          </p:cNvPr>
          <p:cNvSpPr txBox="1">
            <a:spLocks/>
          </p:cNvSpPr>
          <p:nvPr/>
        </p:nvSpPr>
        <p:spPr>
          <a:xfrm>
            <a:off x="5771972" y="1795121"/>
            <a:ext cx="5308649"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ELIO SAN CRISTOBAL RUIZ (Codirector - UNED)</a:t>
            </a:r>
          </a:p>
        </p:txBody>
      </p:sp>
      <p:pic>
        <p:nvPicPr>
          <p:cNvPr id="10" name="Imagen 9" descr="Mujer vestida de negro&#10;&#10;Descripción generada automáticamente">
            <a:extLst>
              <a:ext uri="{FF2B5EF4-FFF2-40B4-BE49-F238E27FC236}">
                <a16:creationId xmlns:a16="http://schemas.microsoft.com/office/drawing/2014/main" id="{3FB437C9-4053-BAEF-40F2-31641792650B}"/>
              </a:ext>
            </a:extLst>
          </p:cNvPr>
          <p:cNvPicPr>
            <a:picLocks noChangeAspect="1"/>
          </p:cNvPicPr>
          <p:nvPr/>
        </p:nvPicPr>
        <p:blipFill rotWithShape="1">
          <a:blip r:embed="rId4">
            <a:extLst>
              <a:ext uri="{28A0092B-C50C-407E-A947-70E740481C1C}">
                <a14:useLocalDpi xmlns:a14="http://schemas.microsoft.com/office/drawing/2010/main" val="0"/>
              </a:ext>
            </a:extLst>
          </a:blip>
          <a:srcRect l="32167" t="23768" r="40017" b="50996"/>
          <a:stretch/>
        </p:blipFill>
        <p:spPr>
          <a:xfrm>
            <a:off x="10773135" y="4651177"/>
            <a:ext cx="932729" cy="1128305"/>
          </a:xfrm>
          <a:prstGeom prst="rect">
            <a:avLst/>
          </a:prstGeom>
        </p:spPr>
      </p:pic>
    </p:spTree>
    <p:extLst>
      <p:ext uri="{BB962C8B-B14F-4D97-AF65-F5344CB8AC3E}">
        <p14:creationId xmlns:p14="http://schemas.microsoft.com/office/powerpoint/2010/main" val="50618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8">
            <a:extLst>
              <a:ext uri="{FF2B5EF4-FFF2-40B4-BE49-F238E27FC236}">
                <a16:creationId xmlns:a16="http://schemas.microsoft.com/office/drawing/2014/main" id="{05F31D80-6507-A70B-AB8A-5EB33C4F5A0B}"/>
              </a:ext>
            </a:extLst>
          </p:cNvPr>
          <p:cNvSpPr>
            <a:spLocks noGrp="1"/>
          </p:cNvSpPr>
          <p:nvPr>
            <p:ph type="body" sz="quarter" idx="11"/>
          </p:nvPr>
        </p:nvSpPr>
        <p:spPr>
          <a:xfrm>
            <a:off x="6907623" y="5142260"/>
            <a:ext cx="4914900" cy="588795"/>
          </a:xfrm>
        </p:spPr>
        <p:txBody>
          <a:bodyPr rtlCol="0"/>
          <a:lstStyle/>
          <a:p>
            <a:pPr rtl="0"/>
            <a:r>
              <a:rPr lang="es-ES" b="1" dirty="0"/>
              <a:t>Manuel Castro  </a:t>
            </a:r>
            <a:r>
              <a:rPr lang="es-ES" dirty="0"/>
              <a:t>  </a:t>
            </a:r>
          </a:p>
          <a:p>
            <a:pPr rtl="0"/>
            <a:r>
              <a:rPr lang="es-ES" dirty="0"/>
              <a:t>mcastro@ieec.uned.es</a:t>
            </a:r>
          </a:p>
        </p:txBody>
      </p:sp>
      <p:sp>
        <p:nvSpPr>
          <p:cNvPr id="9" name="Título 1">
            <a:extLst>
              <a:ext uri="{FF2B5EF4-FFF2-40B4-BE49-F238E27FC236}">
                <a16:creationId xmlns:a16="http://schemas.microsoft.com/office/drawing/2014/main" id="{CCDD28AC-5A0C-7E39-3C80-7E62DF720529}"/>
              </a:ext>
            </a:extLst>
          </p:cNvPr>
          <p:cNvSpPr>
            <a:spLocks noGrp="1"/>
          </p:cNvSpPr>
          <p:nvPr>
            <p:ph type="title"/>
          </p:nvPr>
        </p:nvSpPr>
        <p:spPr>
          <a:xfrm>
            <a:off x="6907623" y="2173658"/>
            <a:ext cx="4903377" cy="610863"/>
          </a:xfrm>
        </p:spPr>
        <p:txBody>
          <a:bodyPr rtlCol="0"/>
          <a:lstStyle/>
          <a:p>
            <a:pPr rtl="0"/>
            <a:r>
              <a:rPr lang="es-ES" dirty="0"/>
              <a:t>Gracias   </a:t>
            </a:r>
          </a:p>
        </p:txBody>
      </p:sp>
      <p:sp>
        <p:nvSpPr>
          <p:cNvPr id="11" name="Marcador de texto 2">
            <a:extLst>
              <a:ext uri="{FF2B5EF4-FFF2-40B4-BE49-F238E27FC236}">
                <a16:creationId xmlns:a16="http://schemas.microsoft.com/office/drawing/2014/main" id="{00BFEFC9-8EE5-2C5D-903F-595B4C6BF964}"/>
              </a:ext>
            </a:extLst>
          </p:cNvPr>
          <p:cNvSpPr txBox="1">
            <a:spLocks/>
          </p:cNvSpPr>
          <p:nvPr/>
        </p:nvSpPr>
        <p:spPr>
          <a:xfrm>
            <a:off x="6387235" y="4123506"/>
            <a:ext cx="5636729" cy="953337"/>
          </a:xfrm>
          <a:prstGeom prst="rect">
            <a:avLst/>
          </a:prstGeom>
        </p:spPr>
        <p:txBody>
          <a:bodyPr vert="horz" lIns="0" tIns="0" rIns="0" bIns="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80000"/>
              </a:lnSpc>
            </a:pPr>
            <a:r>
              <a:rPr lang="es-ES" b="1" dirty="0"/>
              <a:t>AF02, Experto Profesional en Tecnologías y herramientas claves para la transformación digital en el sector del transporte, movilidad y logística</a:t>
            </a:r>
          </a:p>
          <a:p>
            <a:pPr algn="r" rtl="0">
              <a:lnSpc>
                <a:spcPct val="80000"/>
              </a:lnSpc>
            </a:pPr>
            <a:r>
              <a:rPr lang="es-ES" dirty="0"/>
              <a:t>Capacitación digital y sostenibilidad en el ámbito del transporte y la movilidad</a:t>
            </a:r>
          </a:p>
          <a:p>
            <a:pPr algn="r" rtl="0">
              <a:lnSpc>
                <a:spcPct val="80000"/>
              </a:lnSpc>
            </a:pPr>
            <a:r>
              <a:rPr lang="es-ES" dirty="0"/>
              <a:t>2023-2025 </a:t>
            </a:r>
          </a:p>
          <a:p>
            <a:pPr algn="r" rtl="0">
              <a:lnSpc>
                <a:spcPct val="80000"/>
              </a:lnSpc>
            </a:pPr>
            <a:r>
              <a:rPr lang="es-ES" dirty="0"/>
              <a:t>UNED – Ministerio de Transporte, Movilidad y Agenda Urbana </a:t>
            </a:r>
          </a:p>
        </p:txBody>
      </p:sp>
      <p:sp>
        <p:nvSpPr>
          <p:cNvPr id="12" name="Marcador de posición de número de diapositiva 5">
            <a:extLst>
              <a:ext uri="{FF2B5EF4-FFF2-40B4-BE49-F238E27FC236}">
                <a16:creationId xmlns:a16="http://schemas.microsoft.com/office/drawing/2014/main" id="{9ECF5312-8BCA-ED77-C9AF-22C6A08F5686}"/>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16</a:t>
            </a:fld>
            <a:endParaRPr lang="es-ES" dirty="0"/>
          </a:p>
        </p:txBody>
      </p:sp>
      <p:sp>
        <p:nvSpPr>
          <p:cNvPr id="6" name="Marcador de pie de página 4">
            <a:extLst>
              <a:ext uri="{FF2B5EF4-FFF2-40B4-BE49-F238E27FC236}">
                <a16:creationId xmlns:a16="http://schemas.microsoft.com/office/drawing/2014/main" id="{17857E5D-F767-BDA0-95A6-B3504CB8755E}"/>
              </a:ext>
            </a:extLst>
          </p:cNvPr>
          <p:cNvSpPr txBox="1">
            <a:spLocks/>
          </p:cNvSpPr>
          <p:nvPr/>
        </p:nvSpPr>
        <p:spPr>
          <a:xfrm>
            <a:off x="444877" y="6471519"/>
            <a:ext cx="11579087" cy="411982"/>
          </a:xfrm>
          <a:prstGeom prst="rect">
            <a:avLst/>
          </a:prstGeom>
        </p:spPr>
        <p:txBody>
          <a:bodyPr rtlCol="0"/>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r" defTabSz="914400" rtl="0" eaLnBrk="1" latinLnBrk="0" hangingPunct="1">
              <a:defRPr sz="1200" kern="1200" baseline="0">
                <a:solidFill>
                  <a:srgbClr val="0070C0"/>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4"/>
            <a:r>
              <a:rPr lang="es-ES" dirty="0"/>
              <a:t>AF02, Experto Profesional en Tecnologías y herramientas claves para la transformación digital en el sector del transporte, movilidad y logística</a:t>
            </a:r>
          </a:p>
          <a:p>
            <a:pPr marL="0" lvl="4"/>
            <a:endParaRPr lang="es-ES" sz="1100" dirty="0"/>
          </a:p>
        </p:txBody>
      </p:sp>
      <p:pic>
        <p:nvPicPr>
          <p:cNvPr id="13" name="Marcador de posición de imagen 12" descr="Retrato de un miembro del equipo">
            <a:extLst>
              <a:ext uri="{FF2B5EF4-FFF2-40B4-BE49-F238E27FC236}">
                <a16:creationId xmlns:a16="http://schemas.microsoft.com/office/drawing/2014/main" id="{D8B4F0D3-7C40-FF61-DF01-F7AE8830FDE8}"/>
              </a:ext>
              <a:ext uri="{C183D7F6-B498-43B3-948B-1728B52AA6E4}">
                <adec:decorative xmlns:adec="http://schemas.microsoft.com/office/drawing/2017/decorative" val="0"/>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3565" b="3565"/>
          <a:stretch/>
        </p:blipFill>
        <p:spPr>
          <a:xfrm>
            <a:off x="0" y="0"/>
            <a:ext cx="6053137" cy="6466575"/>
          </a:xfrm>
        </p:spPr>
      </p:pic>
      <p:grpSp>
        <p:nvGrpSpPr>
          <p:cNvPr id="2" name="Grupo 1">
            <a:extLst>
              <a:ext uri="{FF2B5EF4-FFF2-40B4-BE49-F238E27FC236}">
                <a16:creationId xmlns:a16="http://schemas.microsoft.com/office/drawing/2014/main" id="{99C19203-54C1-7634-8B82-B15D59E02149}"/>
              </a:ext>
            </a:extLst>
          </p:cNvPr>
          <p:cNvGrpSpPr/>
          <p:nvPr/>
        </p:nvGrpSpPr>
        <p:grpSpPr>
          <a:xfrm>
            <a:off x="3508567" y="5804399"/>
            <a:ext cx="8515397" cy="662577"/>
            <a:chOff x="397445" y="1739745"/>
            <a:chExt cx="11298474" cy="913166"/>
          </a:xfrm>
        </p:grpSpPr>
        <p:pic>
          <p:nvPicPr>
            <p:cNvPr id="3" name="Imagen 2">
              <a:extLst>
                <a:ext uri="{FF2B5EF4-FFF2-40B4-BE49-F238E27FC236}">
                  <a16:creationId xmlns:a16="http://schemas.microsoft.com/office/drawing/2014/main" id="{2C937409-3588-59B8-01E4-535B627609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7445" y="1750672"/>
              <a:ext cx="11298474" cy="897574"/>
            </a:xfrm>
            <a:prstGeom prst="rect">
              <a:avLst/>
            </a:prstGeom>
          </p:spPr>
        </p:pic>
        <p:sp>
          <p:nvSpPr>
            <p:cNvPr id="4" name="object 4" descr="Pie de página. Logotipo UNED" title="Pie de página. Logotipo UNED">
              <a:extLst>
                <a:ext uri="{FF2B5EF4-FFF2-40B4-BE49-F238E27FC236}">
                  <a16:creationId xmlns:a16="http://schemas.microsoft.com/office/drawing/2014/main" id="{3B6A2029-6489-F8AC-B18C-416A7CA07C31}"/>
                </a:ext>
              </a:extLst>
            </p:cNvPr>
            <p:cNvSpPr/>
            <p:nvPr userDrawn="1"/>
          </p:nvSpPr>
          <p:spPr>
            <a:xfrm>
              <a:off x="10744200" y="1739745"/>
              <a:ext cx="951719" cy="913166"/>
            </a:xfrm>
            <a:prstGeom prst="rect">
              <a:avLst/>
            </a:prstGeom>
            <a:blipFill>
              <a:blip r:embed="rId4"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356546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3C9A17E8-397F-EDEE-DE20-3AD40E42542C}"/>
              </a:ext>
            </a:extLst>
          </p:cNvPr>
          <p:cNvSpPr>
            <a:spLocks noGrp="1"/>
          </p:cNvSpPr>
          <p:nvPr>
            <p:ph type="title"/>
          </p:nvPr>
        </p:nvSpPr>
        <p:spPr>
          <a:xfrm>
            <a:off x="964023" y="879063"/>
            <a:ext cx="4941477" cy="610863"/>
          </a:xfrm>
        </p:spPr>
        <p:txBody>
          <a:bodyPr rtlCol="0"/>
          <a:lstStyle/>
          <a:p>
            <a:pPr rtl="0"/>
            <a:r>
              <a:rPr lang="es-ES" dirty="0">
                <a:solidFill>
                  <a:schemeClr val="tx2"/>
                </a:solidFill>
              </a:rPr>
              <a:t>Presentación</a:t>
            </a:r>
          </a:p>
        </p:txBody>
      </p:sp>
      <p:sp>
        <p:nvSpPr>
          <p:cNvPr id="17" name="Marcador de texto 3">
            <a:extLst>
              <a:ext uri="{FF2B5EF4-FFF2-40B4-BE49-F238E27FC236}">
                <a16:creationId xmlns:a16="http://schemas.microsoft.com/office/drawing/2014/main" id="{2B2220D2-68BD-5A39-9BB9-8EFB91524E47}"/>
              </a:ext>
            </a:extLst>
          </p:cNvPr>
          <p:cNvSpPr>
            <a:spLocks noGrp="1"/>
          </p:cNvSpPr>
          <p:nvPr>
            <p:ph type="body" sz="quarter" idx="14"/>
          </p:nvPr>
        </p:nvSpPr>
        <p:spPr>
          <a:xfrm>
            <a:off x="952500" y="2209800"/>
            <a:ext cx="2133600" cy="205837"/>
          </a:xfrm>
        </p:spPr>
        <p:txBody>
          <a:bodyPr rtlCol="0"/>
          <a:lstStyle/>
          <a:p>
            <a:pPr rtl="0"/>
            <a:r>
              <a:rPr lang="es-ES" dirty="0"/>
              <a:t>01. Introducción y Objetivos </a:t>
            </a:r>
          </a:p>
        </p:txBody>
      </p:sp>
      <p:sp>
        <p:nvSpPr>
          <p:cNvPr id="19" name="Marcador de texto 5">
            <a:extLst>
              <a:ext uri="{FF2B5EF4-FFF2-40B4-BE49-F238E27FC236}">
                <a16:creationId xmlns:a16="http://schemas.microsoft.com/office/drawing/2014/main" id="{98727379-3476-2763-1781-19B68943618C}"/>
              </a:ext>
            </a:extLst>
          </p:cNvPr>
          <p:cNvSpPr>
            <a:spLocks noGrp="1"/>
          </p:cNvSpPr>
          <p:nvPr>
            <p:ph type="body" sz="quarter" idx="16"/>
          </p:nvPr>
        </p:nvSpPr>
        <p:spPr>
          <a:xfrm>
            <a:off x="3663042" y="2209800"/>
            <a:ext cx="2128157" cy="205837"/>
          </a:xfrm>
        </p:spPr>
        <p:txBody>
          <a:bodyPr rtlCol="0"/>
          <a:lstStyle/>
          <a:p>
            <a:pPr rtl="0"/>
            <a:r>
              <a:rPr lang="es-ES" dirty="0"/>
              <a:t>02. Destinatarios y Acceso</a:t>
            </a:r>
          </a:p>
        </p:txBody>
      </p:sp>
      <p:sp>
        <p:nvSpPr>
          <p:cNvPr id="21" name="Marcador de texto 7">
            <a:extLst>
              <a:ext uri="{FF2B5EF4-FFF2-40B4-BE49-F238E27FC236}">
                <a16:creationId xmlns:a16="http://schemas.microsoft.com/office/drawing/2014/main" id="{918EC13D-522A-4C7B-AFCB-6C43701D3983}"/>
              </a:ext>
            </a:extLst>
          </p:cNvPr>
          <p:cNvSpPr>
            <a:spLocks noGrp="1"/>
          </p:cNvSpPr>
          <p:nvPr>
            <p:ph type="body" sz="quarter" idx="20"/>
          </p:nvPr>
        </p:nvSpPr>
        <p:spPr>
          <a:xfrm>
            <a:off x="952500" y="4522803"/>
            <a:ext cx="2317474" cy="205837"/>
          </a:xfrm>
        </p:spPr>
        <p:txBody>
          <a:bodyPr rtlCol="0"/>
          <a:lstStyle/>
          <a:p>
            <a:pPr rtl="0"/>
            <a:r>
              <a:rPr lang="es-ES" dirty="0"/>
              <a:t>03. Escala de Tiempos, Contenidos y Resultados de Aprendizaje</a:t>
            </a:r>
          </a:p>
        </p:txBody>
      </p:sp>
      <p:sp>
        <p:nvSpPr>
          <p:cNvPr id="23" name="Marcador de texto 9">
            <a:extLst>
              <a:ext uri="{FF2B5EF4-FFF2-40B4-BE49-F238E27FC236}">
                <a16:creationId xmlns:a16="http://schemas.microsoft.com/office/drawing/2014/main" id="{69E86D87-9C44-A30F-AA71-D9CFBE9D5619}"/>
              </a:ext>
            </a:extLst>
          </p:cNvPr>
          <p:cNvSpPr>
            <a:spLocks noGrp="1"/>
          </p:cNvSpPr>
          <p:nvPr>
            <p:ph type="body" sz="quarter" idx="22"/>
          </p:nvPr>
        </p:nvSpPr>
        <p:spPr>
          <a:xfrm>
            <a:off x="3663041" y="4522803"/>
            <a:ext cx="2538975" cy="205837"/>
          </a:xfrm>
        </p:spPr>
        <p:txBody>
          <a:bodyPr rtlCol="0"/>
          <a:lstStyle/>
          <a:p>
            <a:pPr rtl="0"/>
            <a:r>
              <a:rPr lang="es-ES" dirty="0"/>
              <a:t>04. Metodología, Actividades,  Materiales, Atención al Estudiante y Evaluación</a:t>
            </a:r>
          </a:p>
        </p:txBody>
      </p:sp>
      <p:sp>
        <p:nvSpPr>
          <p:cNvPr id="24" name="Marcador de texto 11">
            <a:extLst>
              <a:ext uri="{FF2B5EF4-FFF2-40B4-BE49-F238E27FC236}">
                <a16:creationId xmlns:a16="http://schemas.microsoft.com/office/drawing/2014/main" id="{ED971495-10C4-9EC8-96BF-CB7E068B2922}"/>
              </a:ext>
            </a:extLst>
          </p:cNvPr>
          <p:cNvSpPr>
            <a:spLocks noGrp="1"/>
          </p:cNvSpPr>
          <p:nvPr>
            <p:ph type="body" sz="quarter" idx="23"/>
          </p:nvPr>
        </p:nvSpPr>
        <p:spPr>
          <a:xfrm>
            <a:off x="6367054" y="4522803"/>
            <a:ext cx="2129245" cy="774754"/>
          </a:xfrm>
        </p:spPr>
        <p:txBody>
          <a:bodyPr rtlCol="0">
            <a:normAutofit/>
          </a:bodyPr>
          <a:lstStyle/>
          <a:p>
            <a:pPr rtl="0"/>
            <a:r>
              <a:rPr lang="es-ES" sz="1800" dirty="0">
                <a:solidFill>
                  <a:schemeClr val="tx2"/>
                </a:solidFill>
                <a:latin typeface="+mj-lt"/>
              </a:rPr>
              <a:t>05. Resumen y Equipo Docente</a:t>
            </a:r>
          </a:p>
        </p:txBody>
      </p:sp>
      <p:sp>
        <p:nvSpPr>
          <p:cNvPr id="3" name="Marcador de posición de número de diapositiva 5">
            <a:extLst>
              <a:ext uri="{FF2B5EF4-FFF2-40B4-BE49-F238E27FC236}">
                <a16:creationId xmlns:a16="http://schemas.microsoft.com/office/drawing/2014/main" id="{32EDCF1A-3A1F-C4A9-2601-99CECEF0E8A5}"/>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2</a:t>
            </a:fld>
            <a:endParaRPr lang="es-ES" dirty="0"/>
          </a:p>
        </p:txBody>
      </p:sp>
      <p:sp>
        <p:nvSpPr>
          <p:cNvPr id="4" name="Marcador de pie de página 4">
            <a:extLst>
              <a:ext uri="{FF2B5EF4-FFF2-40B4-BE49-F238E27FC236}">
                <a16:creationId xmlns:a16="http://schemas.microsoft.com/office/drawing/2014/main" id="{EE3A996F-4042-E8D9-F62B-28C43C42EF73}"/>
              </a:ext>
            </a:extLst>
          </p:cNvPr>
          <p:cNvSpPr txBox="1">
            <a:spLocks/>
          </p:cNvSpPr>
          <p:nvPr/>
        </p:nvSpPr>
        <p:spPr>
          <a:xfrm>
            <a:off x="444877" y="6471519"/>
            <a:ext cx="11579087" cy="411982"/>
          </a:xfrm>
          <a:prstGeom prst="rect">
            <a:avLst/>
          </a:prstGeom>
        </p:spPr>
        <p:txBody>
          <a:bodyPr rtlCol="0"/>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r" defTabSz="914400" rtl="0" eaLnBrk="1" latinLnBrk="0" hangingPunct="1">
              <a:defRPr sz="1200" kern="1200" baseline="0">
                <a:solidFill>
                  <a:srgbClr val="0070C0"/>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4"/>
            <a:r>
              <a:rPr lang="es-ES" dirty="0"/>
              <a:t>AF02, Experto Profesional en Tecnologías y herramientas claves para la transformación digital en el sector del transporte, movilidad y logística</a:t>
            </a:r>
          </a:p>
          <a:p>
            <a:pPr marL="0" lvl="4"/>
            <a:endParaRPr lang="es-ES" sz="1100" dirty="0"/>
          </a:p>
        </p:txBody>
      </p:sp>
    </p:spTree>
    <p:extLst>
      <p:ext uri="{BB962C8B-B14F-4D97-AF65-F5344CB8AC3E}">
        <p14:creationId xmlns:p14="http://schemas.microsoft.com/office/powerpoint/2010/main" val="1331237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posición de imagen 52" descr="Bombillas colgantes">
            <a:extLst>
              <a:ext uri="{FF2B5EF4-FFF2-40B4-BE49-F238E27FC236}">
                <a16:creationId xmlns:a16="http://schemas.microsoft.com/office/drawing/2014/main" id="{7AC23DC3-B757-8D9B-65A2-635CC62AAF70}"/>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0" r="10"/>
          <a:stretch/>
        </p:blipFill>
        <p:spPr>
          <a:xfrm>
            <a:off x="6095998" y="69575"/>
            <a:ext cx="6096000" cy="5551984"/>
          </a:xfrm>
        </p:spPr>
      </p:pic>
      <p:sp>
        <p:nvSpPr>
          <p:cNvPr id="8" name="Título 2">
            <a:extLst>
              <a:ext uri="{FF2B5EF4-FFF2-40B4-BE49-F238E27FC236}">
                <a16:creationId xmlns:a16="http://schemas.microsoft.com/office/drawing/2014/main" id="{91A4ED5C-A6B9-5D6B-AC03-0EC9D49890C4}"/>
              </a:ext>
            </a:extLst>
          </p:cNvPr>
          <p:cNvSpPr>
            <a:spLocks noGrp="1"/>
          </p:cNvSpPr>
          <p:nvPr>
            <p:ph type="title"/>
          </p:nvPr>
        </p:nvSpPr>
        <p:spPr>
          <a:xfrm>
            <a:off x="964023" y="879063"/>
            <a:ext cx="4941477" cy="610863"/>
          </a:xfrm>
        </p:spPr>
        <p:txBody>
          <a:bodyPr rtlCol="0">
            <a:normAutofit/>
          </a:bodyPr>
          <a:lstStyle/>
          <a:p>
            <a:pPr rtl="0"/>
            <a:r>
              <a:rPr lang="es-ES" dirty="0"/>
              <a:t>Introducción</a:t>
            </a:r>
          </a:p>
        </p:txBody>
      </p:sp>
      <p:sp>
        <p:nvSpPr>
          <p:cNvPr id="9" name="Marcador de texto 3">
            <a:extLst>
              <a:ext uri="{FF2B5EF4-FFF2-40B4-BE49-F238E27FC236}">
                <a16:creationId xmlns:a16="http://schemas.microsoft.com/office/drawing/2014/main" id="{3BF86E59-DFDB-5874-C391-55490B3AD31D}"/>
              </a:ext>
            </a:extLst>
          </p:cNvPr>
          <p:cNvSpPr>
            <a:spLocks noGrp="1"/>
          </p:cNvSpPr>
          <p:nvPr>
            <p:ph type="body" sz="quarter" idx="11"/>
          </p:nvPr>
        </p:nvSpPr>
        <p:spPr>
          <a:xfrm>
            <a:off x="318053" y="2107096"/>
            <a:ext cx="5575924" cy="2977499"/>
          </a:xfrm>
        </p:spPr>
        <p:txBody>
          <a:bodyPr rtlCol="0"/>
          <a:lstStyle/>
          <a:p>
            <a:pPr rtl="0"/>
            <a:r>
              <a:rPr lang="es-ES" sz="1800" dirty="0">
                <a:solidFill>
                  <a:srgbClr val="002060"/>
                </a:solidFill>
                <a:latin typeface="QlassikMedium"/>
              </a:rPr>
              <a:t>DIPLOMA DE EXPERTO PROFESIONAL (15 créditos, 325 horas de teoría, 50 horas de práctica), con una dedicación de 15 créditos ECTS (</a:t>
            </a:r>
            <a:r>
              <a:rPr lang="es-ES" sz="1800" i="1" dirty="0" err="1">
                <a:solidFill>
                  <a:srgbClr val="002060"/>
                </a:solidFill>
                <a:latin typeface="QlassikMedium"/>
              </a:rPr>
              <a:t>European</a:t>
            </a:r>
            <a:r>
              <a:rPr lang="es-ES" sz="1800" i="1" dirty="0">
                <a:solidFill>
                  <a:srgbClr val="002060"/>
                </a:solidFill>
                <a:latin typeface="QlassikMedium"/>
              </a:rPr>
              <a:t> </a:t>
            </a:r>
            <a:r>
              <a:rPr lang="es-ES" sz="1800" i="1" dirty="0" err="1">
                <a:solidFill>
                  <a:srgbClr val="002060"/>
                </a:solidFill>
                <a:latin typeface="QlassikMedium"/>
              </a:rPr>
              <a:t>Credit</a:t>
            </a:r>
            <a:r>
              <a:rPr lang="es-ES" sz="1800" i="1" dirty="0">
                <a:solidFill>
                  <a:srgbClr val="002060"/>
                </a:solidFill>
                <a:latin typeface="QlassikMedium"/>
              </a:rPr>
              <a:t> Transfer </a:t>
            </a:r>
            <a:r>
              <a:rPr lang="es-ES" sz="1800" i="1" dirty="0" err="1">
                <a:solidFill>
                  <a:srgbClr val="002060"/>
                </a:solidFill>
                <a:latin typeface="QlassikMedium"/>
              </a:rPr>
              <a:t>Systems</a:t>
            </a:r>
            <a:r>
              <a:rPr lang="es-ES" sz="1800" dirty="0">
                <a:solidFill>
                  <a:srgbClr val="002060"/>
                </a:solidFill>
                <a:latin typeface="QlassikMedium"/>
              </a:rPr>
              <a:t>) que son equivalentes a 375 horas de trabajo por el estudiante </a:t>
            </a:r>
          </a:p>
          <a:p>
            <a:pPr algn="l"/>
            <a:r>
              <a:rPr lang="es-ES" sz="1800" dirty="0">
                <a:solidFill>
                  <a:srgbClr val="002060"/>
                </a:solidFill>
                <a:latin typeface="QlassikMedium"/>
              </a:rPr>
              <a:t>Se recomienda por ello una dedicación semanal media comprendida entre las 15 y 25 horas de estudio, con un refuerzo adicional los fines de semana donde se realiza la evaluación de cada submódulo (semana), y en la decimoquinta y última semana del curso donde se realizará la evaluación final, donde se incluye la recuperación final (si es necesaria) de las Pruebas de Evaluación Continua de cada uno de los 14 submódulos previos (semanas) y la entrega del Trabajo Final del </a:t>
            </a:r>
            <a:r>
              <a:rPr lang="es-ES" sz="1800" b="0" i="0" u="none" strike="noStrike" baseline="0" dirty="0">
                <a:solidFill>
                  <a:srgbClr val="002060"/>
                </a:solidFill>
                <a:latin typeface="QlassikMedium"/>
              </a:rPr>
              <a:t>curso</a:t>
            </a:r>
          </a:p>
        </p:txBody>
      </p:sp>
      <p:sp>
        <p:nvSpPr>
          <p:cNvPr id="3" name="Marcador de posición de número de diapositiva 5">
            <a:extLst>
              <a:ext uri="{FF2B5EF4-FFF2-40B4-BE49-F238E27FC236}">
                <a16:creationId xmlns:a16="http://schemas.microsoft.com/office/drawing/2014/main" id="{1C40CB68-04A5-0445-469F-C624955C3A67}"/>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3</a:t>
            </a:fld>
            <a:endParaRPr lang="es-ES" dirty="0"/>
          </a:p>
        </p:txBody>
      </p:sp>
      <p:sp>
        <p:nvSpPr>
          <p:cNvPr id="4" name="Marcador de pie de página 4">
            <a:extLst>
              <a:ext uri="{FF2B5EF4-FFF2-40B4-BE49-F238E27FC236}">
                <a16:creationId xmlns:a16="http://schemas.microsoft.com/office/drawing/2014/main" id="{A561F9DE-CE03-7CED-D728-5451BBD95F8F}"/>
              </a:ext>
            </a:extLst>
          </p:cNvPr>
          <p:cNvSpPr txBox="1">
            <a:spLocks/>
          </p:cNvSpPr>
          <p:nvPr/>
        </p:nvSpPr>
        <p:spPr>
          <a:xfrm>
            <a:off x="444877" y="6471519"/>
            <a:ext cx="11579087" cy="411982"/>
          </a:xfrm>
          <a:prstGeom prst="rect">
            <a:avLst/>
          </a:prstGeom>
        </p:spPr>
        <p:txBody>
          <a:bodyPr rtlCol="0"/>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r" defTabSz="914400" rtl="0" eaLnBrk="1" latinLnBrk="0" hangingPunct="1">
              <a:defRPr sz="1200" kern="1200" baseline="0">
                <a:solidFill>
                  <a:srgbClr val="0070C0"/>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4"/>
            <a:r>
              <a:rPr lang="es-ES" dirty="0"/>
              <a:t>AF02, Experto Profesional en Tecnologías y herramientas claves para la transformación digital en el sector del transporte, movilidad y logística</a:t>
            </a:r>
          </a:p>
          <a:p>
            <a:pPr marL="0" lvl="4"/>
            <a:endParaRPr lang="es-ES" sz="1100" dirty="0"/>
          </a:p>
        </p:txBody>
      </p:sp>
    </p:spTree>
    <p:extLst>
      <p:ext uri="{BB962C8B-B14F-4D97-AF65-F5344CB8AC3E}">
        <p14:creationId xmlns:p14="http://schemas.microsoft.com/office/powerpoint/2010/main" val="3119313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A59F0D49-9C65-102C-8930-1599D8105A0E}"/>
              </a:ext>
            </a:extLst>
          </p:cNvPr>
          <p:cNvSpPr>
            <a:spLocks noGrp="1"/>
          </p:cNvSpPr>
          <p:nvPr>
            <p:ph type="title" idx="4294967295"/>
          </p:nvPr>
        </p:nvSpPr>
        <p:spPr>
          <a:xfrm>
            <a:off x="815009" y="1590262"/>
            <a:ext cx="11032433" cy="4176210"/>
          </a:xfrm>
        </p:spPr>
        <p:txBody>
          <a:bodyPr rtlCol="0">
            <a:noAutofit/>
          </a:bodyPr>
          <a:lstStyle/>
          <a:p>
            <a:pPr algn="l"/>
            <a:r>
              <a:rPr lang="es-ES" sz="2000" b="0" dirty="0">
                <a:solidFill>
                  <a:srgbClr val="002060"/>
                </a:solidFill>
              </a:rPr>
              <a:t>Este curso de Experto Profesional en Tecnologías y herramientas claves para la transformación digital en el sector del transporte, movilidad y logística, subvencionado por el Ministerio de Transporte, Movilidad y Agenda Urbana (Secretaría General de Transportes y Movilidad) dentro de su convocatoria en 2022 para la realización de cursos de formación para la capacitación digital y sostenibilidad en el ámbito del transporte y la movilidad, en el marco del Plan de Recuperación, Transformación y Resiliencia, financiado por la Unión Europea - Next </a:t>
            </a:r>
            <a:r>
              <a:rPr lang="es-ES" sz="2000" b="0" dirty="0" err="1">
                <a:solidFill>
                  <a:srgbClr val="002060"/>
                </a:solidFill>
              </a:rPr>
              <a:t>Generation</a:t>
            </a:r>
            <a:r>
              <a:rPr lang="es-ES" sz="2000" b="0" dirty="0">
                <a:solidFill>
                  <a:srgbClr val="002060"/>
                </a:solidFill>
              </a:rPr>
              <a:t> EU, se orienta a la formación para </a:t>
            </a:r>
            <a:r>
              <a:rPr lang="es-ES" sz="2000" b="0" dirty="0" err="1">
                <a:solidFill>
                  <a:srgbClr val="002060"/>
                </a:solidFill>
              </a:rPr>
              <a:t>PYMEs</a:t>
            </a:r>
            <a:r>
              <a:rPr lang="es-ES" sz="2000" b="0" dirty="0">
                <a:solidFill>
                  <a:srgbClr val="002060"/>
                </a:solidFill>
              </a:rPr>
              <a:t> de sectores específicos: movilidad, turismo, economía circular, entre otros, así como para la formación de personas desempleadas y de personas trabajadoras</a:t>
            </a:r>
            <a:br>
              <a:rPr lang="es-ES" sz="2000" b="0" dirty="0">
                <a:solidFill>
                  <a:srgbClr val="002060"/>
                </a:solidFill>
              </a:rPr>
            </a:br>
            <a:br>
              <a:rPr lang="es-ES" sz="2000" b="0" dirty="0">
                <a:solidFill>
                  <a:srgbClr val="002060"/>
                </a:solidFill>
              </a:rPr>
            </a:br>
            <a:r>
              <a:rPr lang="es-ES" sz="2000" dirty="0">
                <a:solidFill>
                  <a:srgbClr val="002060"/>
                </a:solidFill>
              </a:rPr>
              <a:t>El principal objetivo que se persigue con este curso es la especialización de profesionales que estén preparados para ser líderes del sector del transporte, la movilidad, la logística y las infraestructuras vinculadas, que requiere de conocimientos sólidos con base tecnológica</a:t>
            </a:r>
          </a:p>
        </p:txBody>
      </p:sp>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4</a:t>
            </a:fld>
            <a:endParaRPr lang="es-ES" dirty="0"/>
          </a:p>
        </p:txBody>
      </p:sp>
      <p:sp>
        <p:nvSpPr>
          <p:cNvPr id="7" name="Título 1">
            <a:extLst>
              <a:ext uri="{FF2B5EF4-FFF2-40B4-BE49-F238E27FC236}">
                <a16:creationId xmlns:a16="http://schemas.microsoft.com/office/drawing/2014/main" id="{B3E1593B-3B2B-F9A8-72C1-435277EA9EAE}"/>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Objetivos</a:t>
            </a:r>
          </a:p>
        </p:txBody>
      </p:sp>
      <p:sp>
        <p:nvSpPr>
          <p:cNvPr id="3" name="Marcador de pie de página 4">
            <a:extLst>
              <a:ext uri="{FF2B5EF4-FFF2-40B4-BE49-F238E27FC236}">
                <a16:creationId xmlns:a16="http://schemas.microsoft.com/office/drawing/2014/main" id="{FC03F5DC-D1B5-9D5D-C74D-B110AA01C88E}"/>
              </a:ext>
            </a:extLst>
          </p:cNvPr>
          <p:cNvSpPr txBox="1">
            <a:spLocks/>
          </p:cNvSpPr>
          <p:nvPr/>
        </p:nvSpPr>
        <p:spPr>
          <a:xfrm>
            <a:off x="444877" y="6471519"/>
            <a:ext cx="11579087" cy="411982"/>
          </a:xfrm>
          <a:prstGeom prst="rect">
            <a:avLst/>
          </a:prstGeom>
        </p:spPr>
        <p:txBody>
          <a:bodyPr rtlCol="0"/>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r" defTabSz="914400" rtl="0" eaLnBrk="1" latinLnBrk="0" hangingPunct="1">
              <a:defRPr sz="1200" kern="1200" baseline="0">
                <a:solidFill>
                  <a:srgbClr val="0070C0"/>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4"/>
            <a:r>
              <a:rPr lang="es-ES" dirty="0"/>
              <a:t>AF02, Experto Profesional en Tecnologías y herramientas claves para la transformación digital en el sector del transporte, movilidad y logística</a:t>
            </a:r>
          </a:p>
          <a:p>
            <a:pPr marL="0" lvl="4"/>
            <a:endParaRPr lang="es-ES" sz="1100" dirty="0"/>
          </a:p>
        </p:txBody>
      </p:sp>
    </p:spTree>
    <p:extLst>
      <p:ext uri="{BB962C8B-B14F-4D97-AF65-F5344CB8AC3E}">
        <p14:creationId xmlns:p14="http://schemas.microsoft.com/office/powerpoint/2010/main" val="503853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5</a:t>
            </a:fld>
            <a:endParaRPr lang="es-ES" dirty="0"/>
          </a:p>
        </p:txBody>
      </p:sp>
      <p:sp>
        <p:nvSpPr>
          <p:cNvPr id="7" name="Título 1">
            <a:extLst>
              <a:ext uri="{FF2B5EF4-FFF2-40B4-BE49-F238E27FC236}">
                <a16:creationId xmlns:a16="http://schemas.microsoft.com/office/drawing/2014/main" id="{B3E1593B-3B2B-F9A8-72C1-435277EA9EAE}"/>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Destinatarios y Acceso</a:t>
            </a:r>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698830" y="1580321"/>
            <a:ext cx="11055847" cy="5088835"/>
          </a:xfrm>
          <a:prstGeom prst="rect">
            <a:avLst/>
          </a:prstGeom>
        </p:spPr>
        <p:txBody>
          <a:bodyPr vert="horz" lIns="91440" tIns="45720" rIns="91440" bIns="45720" rtlCol="0">
            <a:normAutofit/>
          </a:bodyPr>
          <a:lstStyle/>
          <a:p>
            <a:pPr algn="l"/>
            <a:r>
              <a:rPr lang="es-ES" sz="2000" dirty="0">
                <a:solidFill>
                  <a:srgbClr val="002060"/>
                </a:solidFill>
              </a:rPr>
              <a:t>El curso está destinado a aquellas personas que quieran mejorar sus conocimientos y capacidades personales así como potenciar su carrera profesional con la incorporación de las tecnologías y herramientas claves para la transformación digital hacia el sector del transporte, movilidad y logística dentro de este programa subvencionado por la Secretaría General de Transportes y Movilidad del Ministerio de Transporte, Movilidad y Agenda Urbana</a:t>
            </a:r>
          </a:p>
          <a:p>
            <a:pPr algn="l"/>
            <a:r>
              <a:rPr lang="es-ES" sz="2000" dirty="0">
                <a:solidFill>
                  <a:srgbClr val="002060"/>
                </a:solidFill>
              </a:rPr>
              <a:t>Dentro de la selección de los estudiantes para el curso se tendrá en cuenta su </a:t>
            </a:r>
            <a:r>
              <a:rPr lang="es-ES" sz="2000" dirty="0" err="1">
                <a:solidFill>
                  <a:srgbClr val="002060"/>
                </a:solidFill>
              </a:rPr>
              <a:t>curriculum</a:t>
            </a:r>
            <a:r>
              <a:rPr lang="es-ES" sz="2000" dirty="0">
                <a:solidFill>
                  <a:srgbClr val="002060"/>
                </a:solidFill>
              </a:rPr>
              <a:t> vitae y formación, su experiencia laboral y profesional, su estado actual de empleo así como el interés que demuestre el estudiante en la finalización del curso de forma satisfactoria</a:t>
            </a:r>
          </a:p>
          <a:p>
            <a:pPr algn="l"/>
            <a:r>
              <a:rPr lang="es-ES" sz="1800" dirty="0">
                <a:solidFill>
                  <a:srgbClr val="002060"/>
                </a:solidFill>
              </a:rPr>
              <a:t>Para el acceso a este curso no se requiere ninguna formación previa aunque se deben de poseer unos conocimientos básicos previos de tecnología y/o experiencia profesional en sectores tecnológicos, debiendo ser mayores de edad las personas que soliciten la preinscripción al mismo, y ser ciudadanos de un Estado miembro de la Unión Europea o de otro Estado parte en el Acuerdo sobre el Espacio Económico Europeo y de Suiza, así como sus familiares recogidos en el artículo 2 y 2 bis del Real Decreto 240/2007, de 16 de febrero, o tener autorización para permanecer o residir en territorio español</a:t>
            </a:r>
          </a:p>
        </p:txBody>
      </p:sp>
      <p:sp>
        <p:nvSpPr>
          <p:cNvPr id="4" name="Marcador de pie de página 4">
            <a:extLst>
              <a:ext uri="{FF2B5EF4-FFF2-40B4-BE49-F238E27FC236}">
                <a16:creationId xmlns:a16="http://schemas.microsoft.com/office/drawing/2014/main" id="{C21E8740-F081-16BA-A0DA-F44BB18DD991}"/>
              </a:ext>
            </a:extLst>
          </p:cNvPr>
          <p:cNvSpPr txBox="1">
            <a:spLocks/>
          </p:cNvSpPr>
          <p:nvPr/>
        </p:nvSpPr>
        <p:spPr>
          <a:xfrm>
            <a:off x="444877" y="6471519"/>
            <a:ext cx="11579087" cy="411982"/>
          </a:xfrm>
          <a:prstGeom prst="rect">
            <a:avLst/>
          </a:prstGeom>
        </p:spPr>
        <p:txBody>
          <a:bodyPr rtlCol="0"/>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r" defTabSz="914400" rtl="0" eaLnBrk="1" latinLnBrk="0" hangingPunct="1">
              <a:defRPr sz="1200" kern="1200" baseline="0">
                <a:solidFill>
                  <a:srgbClr val="0070C0"/>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4"/>
            <a:r>
              <a:rPr lang="es-ES" dirty="0"/>
              <a:t>AF02, Experto Profesional en Tecnologías y herramientas claves para la transformación digital en el sector del transporte, movilidad y logística</a:t>
            </a:r>
          </a:p>
          <a:p>
            <a:pPr marL="0" lvl="4"/>
            <a:endParaRPr lang="es-ES" sz="1100" dirty="0"/>
          </a:p>
        </p:txBody>
      </p:sp>
    </p:spTree>
    <p:extLst>
      <p:ext uri="{BB962C8B-B14F-4D97-AF65-F5344CB8AC3E}">
        <p14:creationId xmlns:p14="http://schemas.microsoft.com/office/powerpoint/2010/main" val="4138117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
            <a:extLst>
              <a:ext uri="{FF2B5EF4-FFF2-40B4-BE49-F238E27FC236}">
                <a16:creationId xmlns:a16="http://schemas.microsoft.com/office/drawing/2014/main" id="{B4748692-0C0F-F47C-D709-6E7E33101100}"/>
              </a:ext>
            </a:extLst>
          </p:cNvPr>
          <p:cNvSpPr>
            <a:spLocks noGrp="1"/>
          </p:cNvSpPr>
          <p:nvPr>
            <p:ph type="title"/>
          </p:nvPr>
        </p:nvSpPr>
        <p:spPr>
          <a:xfrm>
            <a:off x="964023" y="879063"/>
            <a:ext cx="4941477" cy="610863"/>
          </a:xfrm>
        </p:spPr>
        <p:txBody>
          <a:bodyPr/>
          <a:lstStyle/>
          <a:p>
            <a:r>
              <a:rPr lang="es-ES" dirty="0"/>
              <a:t>Escala de tiempo</a:t>
            </a:r>
          </a:p>
        </p:txBody>
      </p:sp>
      <p:sp>
        <p:nvSpPr>
          <p:cNvPr id="14" name="Marcador de texto 2">
            <a:extLst>
              <a:ext uri="{FF2B5EF4-FFF2-40B4-BE49-F238E27FC236}">
                <a16:creationId xmlns:a16="http://schemas.microsoft.com/office/drawing/2014/main" id="{2879ED75-DC18-33D6-25A9-85BCBBC61B03}"/>
              </a:ext>
            </a:extLst>
          </p:cNvPr>
          <p:cNvSpPr>
            <a:spLocks noGrp="1"/>
          </p:cNvSpPr>
          <p:nvPr>
            <p:ph type="body" sz="quarter" idx="12"/>
          </p:nvPr>
        </p:nvSpPr>
        <p:spPr>
          <a:xfrm>
            <a:off x="1296955" y="2825236"/>
            <a:ext cx="3304862" cy="369332"/>
          </a:xfrm>
        </p:spPr>
        <p:txBody>
          <a:bodyPr/>
          <a:lstStyle/>
          <a:p>
            <a:r>
              <a:rPr lang="es-ES" sz="1800" dirty="0">
                <a:solidFill>
                  <a:srgbClr val="002060"/>
                </a:solidFill>
                <a:cs typeface="Arial" panose="020B0604020202020204" pitchFamily="34" charset="0"/>
              </a:rPr>
              <a:t>Arranque y organización de actividades del curso, preinscripción y matrícula de estudiantes</a:t>
            </a:r>
          </a:p>
          <a:p>
            <a:endParaRPr lang="es-ES" dirty="0">
              <a:solidFill>
                <a:srgbClr val="002060"/>
              </a:solidFill>
              <a:cs typeface="Arial" panose="020B0604020202020204" pitchFamily="34" charset="0"/>
            </a:endParaRPr>
          </a:p>
        </p:txBody>
      </p:sp>
      <p:sp>
        <p:nvSpPr>
          <p:cNvPr id="15" name="Marcador de texto 3">
            <a:extLst>
              <a:ext uri="{FF2B5EF4-FFF2-40B4-BE49-F238E27FC236}">
                <a16:creationId xmlns:a16="http://schemas.microsoft.com/office/drawing/2014/main" id="{FCABF000-4F37-3987-0FCD-AB2AC329E321}"/>
              </a:ext>
            </a:extLst>
          </p:cNvPr>
          <p:cNvSpPr>
            <a:spLocks noGrp="1"/>
          </p:cNvSpPr>
          <p:nvPr>
            <p:ph type="body" sz="quarter" idx="11"/>
          </p:nvPr>
        </p:nvSpPr>
        <p:spPr>
          <a:xfrm>
            <a:off x="1296955" y="2459066"/>
            <a:ext cx="3304862" cy="186587"/>
          </a:xfrm>
        </p:spPr>
        <p:txBody>
          <a:bodyPr/>
          <a:lstStyle/>
          <a:p>
            <a:r>
              <a:rPr lang="es-ES" sz="2400" dirty="0">
                <a:solidFill>
                  <a:srgbClr val="002060"/>
                </a:solidFill>
              </a:rPr>
              <a:t>2023 Arranque</a:t>
            </a:r>
          </a:p>
        </p:txBody>
      </p:sp>
      <p:sp>
        <p:nvSpPr>
          <p:cNvPr id="16" name="Marcador de texto 4">
            <a:extLst>
              <a:ext uri="{FF2B5EF4-FFF2-40B4-BE49-F238E27FC236}">
                <a16:creationId xmlns:a16="http://schemas.microsoft.com/office/drawing/2014/main" id="{67672301-863E-52B0-5A0A-FC07585590C9}"/>
              </a:ext>
            </a:extLst>
          </p:cNvPr>
          <p:cNvSpPr>
            <a:spLocks noGrp="1"/>
          </p:cNvSpPr>
          <p:nvPr>
            <p:ph type="body" sz="quarter" idx="30"/>
          </p:nvPr>
        </p:nvSpPr>
        <p:spPr>
          <a:xfrm>
            <a:off x="1989484" y="4709310"/>
            <a:ext cx="4530586" cy="369332"/>
          </a:xfrm>
        </p:spPr>
        <p:txBody>
          <a:bodyPr/>
          <a:lstStyle/>
          <a:p>
            <a:pPr algn="l"/>
            <a:r>
              <a:rPr lang="es-ES" sz="1800" b="0" i="0" u="none" strike="noStrike" baseline="0" dirty="0">
                <a:solidFill>
                  <a:srgbClr val="002060"/>
                </a:solidFill>
              </a:rPr>
              <a:t>Impartición del curso a distancia (online), 3 meses (15 semanas), entre el 26 de Febrero de 2024 </a:t>
            </a:r>
            <a:r>
              <a:rPr lang="es-ES" sz="1800" dirty="0">
                <a:solidFill>
                  <a:srgbClr val="002060"/>
                </a:solidFill>
              </a:rPr>
              <a:t>y el 16 de Junio de 2024 (Semana Santa 25/03/2024)</a:t>
            </a:r>
          </a:p>
        </p:txBody>
      </p:sp>
      <p:sp>
        <p:nvSpPr>
          <p:cNvPr id="17" name="Marcador de texto 5">
            <a:extLst>
              <a:ext uri="{FF2B5EF4-FFF2-40B4-BE49-F238E27FC236}">
                <a16:creationId xmlns:a16="http://schemas.microsoft.com/office/drawing/2014/main" id="{E1E31679-0AEC-C78C-EE25-350078F4B6AF}"/>
              </a:ext>
            </a:extLst>
          </p:cNvPr>
          <p:cNvSpPr>
            <a:spLocks noGrp="1"/>
          </p:cNvSpPr>
          <p:nvPr>
            <p:ph type="body" sz="quarter" idx="31"/>
          </p:nvPr>
        </p:nvSpPr>
        <p:spPr>
          <a:xfrm>
            <a:off x="1989483" y="4323890"/>
            <a:ext cx="4689611" cy="186587"/>
          </a:xfrm>
        </p:spPr>
        <p:txBody>
          <a:bodyPr/>
          <a:lstStyle/>
          <a:p>
            <a:r>
              <a:rPr lang="es-ES" sz="2000" dirty="0">
                <a:solidFill>
                  <a:srgbClr val="002060"/>
                </a:solidFill>
              </a:rPr>
              <a:t>2024 AF02 e1. Febrero – Junio </a:t>
            </a:r>
          </a:p>
        </p:txBody>
      </p:sp>
      <p:sp>
        <p:nvSpPr>
          <p:cNvPr id="18" name="Marcador de texto 6">
            <a:extLst>
              <a:ext uri="{FF2B5EF4-FFF2-40B4-BE49-F238E27FC236}">
                <a16:creationId xmlns:a16="http://schemas.microsoft.com/office/drawing/2014/main" id="{B25B3269-D09F-3D1D-63CE-558C613E9B16}"/>
              </a:ext>
            </a:extLst>
          </p:cNvPr>
          <p:cNvSpPr>
            <a:spLocks noGrp="1"/>
          </p:cNvSpPr>
          <p:nvPr>
            <p:ph type="body" sz="quarter" idx="32"/>
          </p:nvPr>
        </p:nvSpPr>
        <p:spPr>
          <a:xfrm>
            <a:off x="9160736" y="2874672"/>
            <a:ext cx="2133600" cy="369332"/>
          </a:xfrm>
        </p:spPr>
        <p:txBody>
          <a:bodyPr/>
          <a:lstStyle/>
          <a:p>
            <a:r>
              <a:rPr lang="es-ES" sz="1800" dirty="0">
                <a:solidFill>
                  <a:srgbClr val="002060"/>
                </a:solidFill>
              </a:rPr>
              <a:t>Cierre administrativo de los cursos y subvención</a:t>
            </a:r>
          </a:p>
          <a:p>
            <a:endParaRPr lang="es-ES" sz="1600" dirty="0">
              <a:solidFill>
                <a:srgbClr val="002060"/>
              </a:solidFill>
            </a:endParaRPr>
          </a:p>
        </p:txBody>
      </p:sp>
      <p:sp>
        <p:nvSpPr>
          <p:cNvPr id="19" name="Marcador de texto 7">
            <a:extLst>
              <a:ext uri="{FF2B5EF4-FFF2-40B4-BE49-F238E27FC236}">
                <a16:creationId xmlns:a16="http://schemas.microsoft.com/office/drawing/2014/main" id="{FFE6484E-D793-18C1-C1CC-0F2C02A014A5}"/>
              </a:ext>
            </a:extLst>
          </p:cNvPr>
          <p:cNvSpPr>
            <a:spLocks noGrp="1"/>
          </p:cNvSpPr>
          <p:nvPr>
            <p:ph type="body" sz="quarter" idx="33"/>
          </p:nvPr>
        </p:nvSpPr>
        <p:spPr>
          <a:xfrm>
            <a:off x="9160735" y="2489252"/>
            <a:ext cx="2776159" cy="186587"/>
          </a:xfrm>
        </p:spPr>
        <p:txBody>
          <a:bodyPr/>
          <a:lstStyle/>
          <a:p>
            <a:r>
              <a:rPr lang="es-ES" sz="2400" dirty="0">
                <a:solidFill>
                  <a:srgbClr val="002060"/>
                </a:solidFill>
              </a:rPr>
              <a:t>2025 Cierre (Junio)	</a:t>
            </a:r>
          </a:p>
        </p:txBody>
      </p:sp>
      <p:sp>
        <p:nvSpPr>
          <p:cNvPr id="20" name="Marcador de texto 8">
            <a:extLst>
              <a:ext uri="{FF2B5EF4-FFF2-40B4-BE49-F238E27FC236}">
                <a16:creationId xmlns:a16="http://schemas.microsoft.com/office/drawing/2014/main" id="{6352AD60-9EC8-16A1-DC29-63FF0A759A00}"/>
              </a:ext>
            </a:extLst>
          </p:cNvPr>
          <p:cNvSpPr>
            <a:spLocks noGrp="1"/>
          </p:cNvSpPr>
          <p:nvPr>
            <p:ph type="body" sz="quarter" idx="34"/>
          </p:nvPr>
        </p:nvSpPr>
        <p:spPr>
          <a:xfrm>
            <a:off x="5046666" y="2847748"/>
            <a:ext cx="3739526" cy="369332"/>
          </a:xfrm>
        </p:spPr>
        <p:txBody>
          <a:bodyPr/>
          <a:lstStyle/>
          <a:p>
            <a:r>
              <a:rPr lang="es-ES" sz="1800" dirty="0">
                <a:solidFill>
                  <a:srgbClr val="002060"/>
                </a:solidFill>
              </a:rPr>
              <a:t>Impartición del curso a distancia (online), 3 meses (15 semanas), entre el 9 de Septiembre de 2024 y el 22 de Diciembre de 2024</a:t>
            </a:r>
            <a:endParaRPr lang="es-ES" sz="2400" dirty="0">
              <a:solidFill>
                <a:srgbClr val="002060"/>
              </a:solidFill>
            </a:endParaRPr>
          </a:p>
        </p:txBody>
      </p:sp>
      <p:sp>
        <p:nvSpPr>
          <p:cNvPr id="21" name="Marcador de texto 9">
            <a:extLst>
              <a:ext uri="{FF2B5EF4-FFF2-40B4-BE49-F238E27FC236}">
                <a16:creationId xmlns:a16="http://schemas.microsoft.com/office/drawing/2014/main" id="{9FD84B45-0749-30A7-5245-2D0F39D198F8}"/>
              </a:ext>
            </a:extLst>
          </p:cNvPr>
          <p:cNvSpPr>
            <a:spLocks noGrp="1"/>
          </p:cNvSpPr>
          <p:nvPr>
            <p:ph type="body" sz="quarter" idx="35"/>
          </p:nvPr>
        </p:nvSpPr>
        <p:spPr>
          <a:xfrm>
            <a:off x="5046666" y="2276185"/>
            <a:ext cx="3739526" cy="194261"/>
          </a:xfrm>
        </p:spPr>
        <p:txBody>
          <a:bodyPr/>
          <a:lstStyle/>
          <a:p>
            <a:r>
              <a:rPr lang="es-ES" sz="2000" dirty="0">
                <a:solidFill>
                  <a:srgbClr val="002060"/>
                </a:solidFill>
              </a:rPr>
              <a:t>2024 AF02 e2. Septiembre – Diciembre </a:t>
            </a:r>
          </a:p>
          <a:p>
            <a:r>
              <a:rPr lang="es-ES" sz="2000" dirty="0">
                <a:solidFill>
                  <a:srgbClr val="002060"/>
                </a:solidFill>
              </a:rPr>
              <a:t>	</a:t>
            </a:r>
          </a:p>
        </p:txBody>
      </p:sp>
      <p:sp>
        <p:nvSpPr>
          <p:cNvPr id="3" name="Marcador de posición de número de diapositiva 5">
            <a:extLst>
              <a:ext uri="{FF2B5EF4-FFF2-40B4-BE49-F238E27FC236}">
                <a16:creationId xmlns:a16="http://schemas.microsoft.com/office/drawing/2014/main" id="{E3085DAE-F323-ACF3-6A54-06593E3A2427}"/>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6</a:t>
            </a:fld>
            <a:endParaRPr lang="es-ES" dirty="0"/>
          </a:p>
        </p:txBody>
      </p:sp>
      <p:sp>
        <p:nvSpPr>
          <p:cNvPr id="4" name="Marcador de pie de página 4">
            <a:extLst>
              <a:ext uri="{FF2B5EF4-FFF2-40B4-BE49-F238E27FC236}">
                <a16:creationId xmlns:a16="http://schemas.microsoft.com/office/drawing/2014/main" id="{D59A23E1-2F82-B884-14A3-E7FBE340996C}"/>
              </a:ext>
            </a:extLst>
          </p:cNvPr>
          <p:cNvSpPr txBox="1">
            <a:spLocks/>
          </p:cNvSpPr>
          <p:nvPr/>
        </p:nvSpPr>
        <p:spPr>
          <a:xfrm>
            <a:off x="444877" y="6471519"/>
            <a:ext cx="11579087" cy="411982"/>
          </a:xfrm>
          <a:prstGeom prst="rect">
            <a:avLst/>
          </a:prstGeom>
        </p:spPr>
        <p:txBody>
          <a:bodyPr rtlCol="0"/>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r" defTabSz="914400" rtl="0" eaLnBrk="1" latinLnBrk="0" hangingPunct="1">
              <a:defRPr sz="1200" kern="1200" baseline="0">
                <a:solidFill>
                  <a:srgbClr val="0070C0"/>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4"/>
            <a:r>
              <a:rPr lang="es-ES" dirty="0"/>
              <a:t>AF02, Experto Profesional en Tecnologías y herramientas claves para la transformación digital en el sector del transporte, movilidad y logística</a:t>
            </a:r>
          </a:p>
          <a:p>
            <a:pPr marL="0" lvl="4"/>
            <a:endParaRPr lang="es-ES" sz="1100" dirty="0"/>
          </a:p>
        </p:txBody>
      </p:sp>
      <p:sp>
        <p:nvSpPr>
          <p:cNvPr id="5" name="Marcador de texto 4">
            <a:extLst>
              <a:ext uri="{FF2B5EF4-FFF2-40B4-BE49-F238E27FC236}">
                <a16:creationId xmlns:a16="http://schemas.microsoft.com/office/drawing/2014/main" id="{3D05A3EF-3B74-09A1-2A3B-3D28E99D236D}"/>
              </a:ext>
            </a:extLst>
          </p:cNvPr>
          <p:cNvSpPr txBox="1">
            <a:spLocks/>
          </p:cNvSpPr>
          <p:nvPr/>
        </p:nvSpPr>
        <p:spPr>
          <a:xfrm>
            <a:off x="7334354" y="4709310"/>
            <a:ext cx="3973993" cy="369332"/>
          </a:xfrm>
          <a:prstGeom prst="rect">
            <a:avLst/>
          </a:prstGeom>
          <a:ln>
            <a:noFill/>
          </a:ln>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sz="1800" b="0" i="0" u="none" strike="noStrike" baseline="0" dirty="0">
                <a:solidFill>
                  <a:srgbClr val="002060"/>
                </a:solidFill>
              </a:rPr>
              <a:t>Impartición del curso a distancia (online), 3 meses (15 semanas), entre el </a:t>
            </a:r>
            <a:r>
              <a:rPr lang="es-ES" sz="1800" dirty="0">
                <a:solidFill>
                  <a:srgbClr val="002060"/>
                </a:solidFill>
              </a:rPr>
              <a:t>13 de Enero de 2025 y el 4 de Mayo de 2025 (Semana Santa 14/04/2025)</a:t>
            </a:r>
          </a:p>
        </p:txBody>
      </p:sp>
      <p:sp>
        <p:nvSpPr>
          <p:cNvPr id="6" name="Marcador de texto 5">
            <a:extLst>
              <a:ext uri="{FF2B5EF4-FFF2-40B4-BE49-F238E27FC236}">
                <a16:creationId xmlns:a16="http://schemas.microsoft.com/office/drawing/2014/main" id="{AA07C7BD-D112-2B72-E43C-D02033B5B4A1}"/>
              </a:ext>
            </a:extLst>
          </p:cNvPr>
          <p:cNvSpPr txBox="1">
            <a:spLocks/>
          </p:cNvSpPr>
          <p:nvPr/>
        </p:nvSpPr>
        <p:spPr>
          <a:xfrm>
            <a:off x="7334353" y="4323890"/>
            <a:ext cx="4689611" cy="186587"/>
          </a:xfrm>
          <a:prstGeom prst="rect">
            <a:avLst/>
          </a:prstGeom>
          <a:ln>
            <a:noFill/>
          </a:ln>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lang="en-US" sz="1800" b="0" i="0" kern="1200" spc="0" baseline="0" dirty="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000" dirty="0">
                <a:solidFill>
                  <a:srgbClr val="002060"/>
                </a:solidFill>
              </a:rPr>
              <a:t>2025 AF02 e1. Febrero – Junio </a:t>
            </a:r>
          </a:p>
        </p:txBody>
      </p:sp>
    </p:spTree>
    <p:extLst>
      <p:ext uri="{BB962C8B-B14F-4D97-AF65-F5344CB8AC3E}">
        <p14:creationId xmlns:p14="http://schemas.microsoft.com/office/powerpoint/2010/main" val="1140704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7</a:t>
            </a:fld>
            <a:endParaRPr lang="es-ES" dirty="0"/>
          </a:p>
        </p:txBody>
      </p:sp>
      <p:sp>
        <p:nvSpPr>
          <p:cNvPr id="7" name="Título 1">
            <a:extLst>
              <a:ext uri="{FF2B5EF4-FFF2-40B4-BE49-F238E27FC236}">
                <a16:creationId xmlns:a16="http://schemas.microsoft.com/office/drawing/2014/main" id="{B3E1593B-3B2B-F9A8-72C1-435277EA9EAE}"/>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Contenidos</a:t>
            </a:r>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444878" y="1580321"/>
            <a:ext cx="11309800" cy="5088835"/>
          </a:xfrm>
          <a:prstGeom prst="rect">
            <a:avLst/>
          </a:prstGeom>
        </p:spPr>
        <p:txBody>
          <a:bodyPr vert="horz" lIns="91440" tIns="45720" rIns="91440" bIns="45720" rtlCol="0">
            <a:normAutofit fontScale="77500" lnSpcReduction="20000"/>
          </a:bodyPr>
          <a:lstStyle/>
          <a:p>
            <a:pPr marL="0" indent="0" algn="l">
              <a:buNone/>
            </a:pPr>
            <a:r>
              <a:rPr lang="es-ES" sz="2100" dirty="0">
                <a:solidFill>
                  <a:srgbClr val="002060"/>
                </a:solidFill>
              </a:rPr>
              <a:t>Módulos (y submódulos):</a:t>
            </a:r>
          </a:p>
          <a:p>
            <a:pPr algn="l"/>
            <a:r>
              <a:rPr lang="es-ES" sz="2100" dirty="0">
                <a:solidFill>
                  <a:srgbClr val="002060"/>
                </a:solidFill>
              </a:rPr>
              <a:t>Competencias básicas digitales según Marco Europeo (I y II)</a:t>
            </a:r>
          </a:p>
          <a:p>
            <a:pPr algn="l"/>
            <a:r>
              <a:rPr lang="es-ES" sz="2000" dirty="0">
                <a:solidFill>
                  <a:srgbClr val="002060"/>
                </a:solidFill>
              </a:rPr>
              <a:t>Conceptos generales (I, II y III)</a:t>
            </a:r>
          </a:p>
          <a:p>
            <a:pPr algn="l"/>
            <a:r>
              <a:rPr lang="es-ES" sz="2000" dirty="0">
                <a:solidFill>
                  <a:srgbClr val="002060"/>
                </a:solidFill>
              </a:rPr>
              <a:t>Tecnologías, herramientas y habilitadores claves para la transformación digital y su aplicación en el sector del transporte, la movilidad, la logística y las infraestructuras vinculadas (I, II, III, IV, V, VI, VII, VIII y IX)</a:t>
            </a:r>
          </a:p>
          <a:p>
            <a:pPr lvl="1"/>
            <a:r>
              <a:rPr lang="es-ES" sz="1600" dirty="0">
                <a:solidFill>
                  <a:srgbClr val="002060"/>
                </a:solidFill>
              </a:rPr>
              <a:t>Business </a:t>
            </a:r>
            <a:r>
              <a:rPr lang="es-ES" sz="1600" dirty="0" err="1">
                <a:solidFill>
                  <a:srgbClr val="002060"/>
                </a:solidFill>
              </a:rPr>
              <a:t>Intelligence</a:t>
            </a:r>
            <a:endParaRPr lang="es-ES" sz="1600" dirty="0">
              <a:solidFill>
                <a:srgbClr val="002060"/>
              </a:solidFill>
            </a:endParaRPr>
          </a:p>
          <a:p>
            <a:pPr lvl="1"/>
            <a:r>
              <a:rPr lang="es-ES" sz="1600" dirty="0">
                <a:solidFill>
                  <a:srgbClr val="002060"/>
                </a:solidFill>
              </a:rPr>
              <a:t>Business </a:t>
            </a:r>
            <a:r>
              <a:rPr lang="es-ES" sz="1600" dirty="0" err="1">
                <a:solidFill>
                  <a:srgbClr val="002060"/>
                </a:solidFill>
              </a:rPr>
              <a:t>Analytics</a:t>
            </a:r>
            <a:endParaRPr lang="es-ES" sz="1600" dirty="0">
              <a:solidFill>
                <a:srgbClr val="002060"/>
              </a:solidFill>
            </a:endParaRPr>
          </a:p>
          <a:p>
            <a:pPr lvl="1"/>
            <a:r>
              <a:rPr lang="es-ES" sz="1600" dirty="0">
                <a:solidFill>
                  <a:srgbClr val="002060"/>
                </a:solidFill>
              </a:rPr>
              <a:t>Big Data</a:t>
            </a:r>
          </a:p>
          <a:p>
            <a:pPr lvl="1"/>
            <a:r>
              <a:rPr lang="es-ES" sz="1600" dirty="0">
                <a:solidFill>
                  <a:srgbClr val="002060"/>
                </a:solidFill>
              </a:rPr>
              <a:t>Internet </a:t>
            </a:r>
            <a:r>
              <a:rPr lang="es-ES" sz="1600" dirty="0" err="1">
                <a:solidFill>
                  <a:srgbClr val="002060"/>
                </a:solidFill>
              </a:rPr>
              <a:t>of</a:t>
            </a:r>
            <a:r>
              <a:rPr lang="es-ES" sz="1600" dirty="0">
                <a:solidFill>
                  <a:srgbClr val="002060"/>
                </a:solidFill>
              </a:rPr>
              <a:t> </a:t>
            </a:r>
            <a:r>
              <a:rPr lang="es-ES" sz="1600" dirty="0" err="1">
                <a:solidFill>
                  <a:srgbClr val="002060"/>
                </a:solidFill>
              </a:rPr>
              <a:t>Things</a:t>
            </a:r>
            <a:r>
              <a:rPr lang="es-ES" sz="1600" dirty="0">
                <a:solidFill>
                  <a:srgbClr val="002060"/>
                </a:solidFill>
              </a:rPr>
              <a:t> (</a:t>
            </a:r>
            <a:r>
              <a:rPr lang="es-ES" sz="1600" dirty="0" err="1">
                <a:solidFill>
                  <a:srgbClr val="002060"/>
                </a:solidFill>
              </a:rPr>
              <a:t>IoT</a:t>
            </a:r>
            <a:r>
              <a:rPr lang="es-ES" sz="1600" dirty="0">
                <a:solidFill>
                  <a:srgbClr val="002060"/>
                </a:solidFill>
              </a:rPr>
              <a:t>)</a:t>
            </a:r>
          </a:p>
          <a:p>
            <a:pPr lvl="1"/>
            <a:r>
              <a:rPr lang="es-ES" sz="1600" dirty="0">
                <a:solidFill>
                  <a:srgbClr val="002060"/>
                </a:solidFill>
              </a:rPr>
              <a:t>Nanotecnología</a:t>
            </a:r>
          </a:p>
          <a:p>
            <a:pPr lvl="1"/>
            <a:r>
              <a:rPr lang="es-ES" sz="1600" dirty="0">
                <a:solidFill>
                  <a:srgbClr val="002060"/>
                </a:solidFill>
              </a:rPr>
              <a:t>Inteligencia artificial</a:t>
            </a:r>
          </a:p>
          <a:p>
            <a:pPr lvl="1"/>
            <a:r>
              <a:rPr lang="es-ES" sz="1600" dirty="0">
                <a:solidFill>
                  <a:srgbClr val="002060"/>
                </a:solidFill>
              </a:rPr>
              <a:t>Machine </a:t>
            </a:r>
            <a:r>
              <a:rPr lang="es-ES" sz="1600" dirty="0" err="1">
                <a:solidFill>
                  <a:srgbClr val="002060"/>
                </a:solidFill>
              </a:rPr>
              <a:t>learning</a:t>
            </a:r>
            <a:endParaRPr lang="es-ES" sz="1600" dirty="0">
              <a:solidFill>
                <a:srgbClr val="002060"/>
              </a:solidFill>
            </a:endParaRPr>
          </a:p>
          <a:p>
            <a:pPr lvl="1"/>
            <a:r>
              <a:rPr lang="es-ES" sz="1600" dirty="0">
                <a:solidFill>
                  <a:srgbClr val="002060"/>
                </a:solidFill>
              </a:rPr>
              <a:t>Computación en la nube (Cloud)</a:t>
            </a:r>
          </a:p>
          <a:p>
            <a:pPr lvl="1"/>
            <a:r>
              <a:rPr lang="es-ES" sz="1600" dirty="0">
                <a:solidFill>
                  <a:srgbClr val="002060"/>
                </a:solidFill>
              </a:rPr>
              <a:t>Realidad Virtual y realidad aumentada</a:t>
            </a:r>
          </a:p>
          <a:p>
            <a:pPr lvl="1"/>
            <a:r>
              <a:rPr lang="es-ES" sz="1600" dirty="0">
                <a:solidFill>
                  <a:srgbClr val="002060"/>
                </a:solidFill>
              </a:rPr>
              <a:t>Robótica</a:t>
            </a:r>
          </a:p>
          <a:p>
            <a:pPr lvl="1"/>
            <a:r>
              <a:rPr lang="es-ES" sz="1600" dirty="0" err="1">
                <a:solidFill>
                  <a:srgbClr val="002060"/>
                </a:solidFill>
              </a:rPr>
              <a:t>Blockchain</a:t>
            </a:r>
            <a:endParaRPr lang="es-ES" sz="1600" dirty="0">
              <a:solidFill>
                <a:srgbClr val="002060"/>
              </a:solidFill>
            </a:endParaRPr>
          </a:p>
          <a:p>
            <a:pPr lvl="1"/>
            <a:r>
              <a:rPr lang="es-ES" sz="1600" dirty="0">
                <a:solidFill>
                  <a:srgbClr val="002060"/>
                </a:solidFill>
              </a:rPr>
              <a:t>«Smart </a:t>
            </a:r>
            <a:r>
              <a:rPr lang="es-ES" sz="1600" dirty="0" err="1">
                <a:solidFill>
                  <a:srgbClr val="002060"/>
                </a:solidFill>
              </a:rPr>
              <a:t>Contract</a:t>
            </a:r>
            <a:r>
              <a:rPr lang="es-ES" sz="1600" dirty="0">
                <a:solidFill>
                  <a:srgbClr val="002060"/>
                </a:solidFill>
              </a:rPr>
              <a:t>»</a:t>
            </a:r>
          </a:p>
          <a:p>
            <a:pPr lvl="1"/>
            <a:r>
              <a:rPr lang="es-ES" sz="1600" dirty="0">
                <a:solidFill>
                  <a:srgbClr val="002060"/>
                </a:solidFill>
              </a:rPr>
              <a:t>Ciberseguridad</a:t>
            </a:r>
          </a:p>
          <a:p>
            <a:pPr lvl="1"/>
            <a:r>
              <a:rPr lang="es-ES" sz="1600" dirty="0">
                <a:solidFill>
                  <a:srgbClr val="002060"/>
                </a:solidFill>
              </a:rPr>
              <a:t>Sistemas de posicionamiento y geolocalización</a:t>
            </a:r>
          </a:p>
          <a:p>
            <a:pPr lvl="1"/>
            <a:r>
              <a:rPr lang="es-ES" sz="1600" dirty="0">
                <a:solidFill>
                  <a:srgbClr val="002060"/>
                </a:solidFill>
              </a:rPr>
              <a:t>Sistema de aeronave no tripulada (UAS)</a:t>
            </a:r>
          </a:p>
          <a:p>
            <a:pPr lvl="1"/>
            <a:r>
              <a:rPr lang="es-ES" sz="1600" dirty="0">
                <a:solidFill>
                  <a:srgbClr val="002060"/>
                </a:solidFill>
              </a:rPr>
              <a:t>5G</a:t>
            </a:r>
          </a:p>
          <a:p>
            <a:pPr lvl="1"/>
            <a:r>
              <a:rPr lang="es-ES" sz="1600" dirty="0">
                <a:solidFill>
                  <a:srgbClr val="002060"/>
                </a:solidFill>
              </a:rPr>
              <a:t>Gemelos digitales y virtualización</a:t>
            </a:r>
          </a:p>
          <a:p>
            <a:pPr algn="l"/>
            <a:r>
              <a:rPr lang="es-ES" sz="2000" dirty="0">
                <a:solidFill>
                  <a:srgbClr val="002060"/>
                </a:solidFill>
              </a:rPr>
              <a:t>Evaluación final</a:t>
            </a:r>
          </a:p>
        </p:txBody>
      </p:sp>
      <p:sp>
        <p:nvSpPr>
          <p:cNvPr id="4" name="Marcador de pie de página 4">
            <a:extLst>
              <a:ext uri="{FF2B5EF4-FFF2-40B4-BE49-F238E27FC236}">
                <a16:creationId xmlns:a16="http://schemas.microsoft.com/office/drawing/2014/main" id="{641F60CD-DBCF-8AA9-D40A-D0BCE03D016B}"/>
              </a:ext>
            </a:extLst>
          </p:cNvPr>
          <p:cNvSpPr txBox="1">
            <a:spLocks/>
          </p:cNvSpPr>
          <p:nvPr/>
        </p:nvSpPr>
        <p:spPr>
          <a:xfrm>
            <a:off x="444877" y="6471519"/>
            <a:ext cx="11579087" cy="411982"/>
          </a:xfrm>
          <a:prstGeom prst="rect">
            <a:avLst/>
          </a:prstGeom>
        </p:spPr>
        <p:txBody>
          <a:bodyPr rtlCol="0"/>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r" defTabSz="914400" rtl="0" eaLnBrk="1" latinLnBrk="0" hangingPunct="1">
              <a:defRPr sz="1200" kern="1200" baseline="0">
                <a:solidFill>
                  <a:srgbClr val="0070C0"/>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4"/>
            <a:r>
              <a:rPr lang="es-ES" dirty="0"/>
              <a:t>AF02, Experto Profesional en Tecnologías y herramientas claves para la transformación digital en el sector del transporte, movilidad y logística</a:t>
            </a:r>
          </a:p>
          <a:p>
            <a:pPr marL="0" lvl="4"/>
            <a:endParaRPr lang="es-ES" sz="1100" dirty="0"/>
          </a:p>
        </p:txBody>
      </p:sp>
    </p:spTree>
    <p:extLst>
      <p:ext uri="{BB962C8B-B14F-4D97-AF65-F5344CB8AC3E}">
        <p14:creationId xmlns:p14="http://schemas.microsoft.com/office/powerpoint/2010/main" val="1099388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8</a:t>
            </a:fld>
            <a:endParaRPr lang="es-ES" dirty="0"/>
          </a:p>
        </p:txBody>
      </p:sp>
      <p:sp>
        <p:nvSpPr>
          <p:cNvPr id="7" name="Título 1">
            <a:extLst>
              <a:ext uri="{FF2B5EF4-FFF2-40B4-BE49-F238E27FC236}">
                <a16:creationId xmlns:a16="http://schemas.microsoft.com/office/drawing/2014/main" id="{B3E1593B-3B2B-F9A8-72C1-435277EA9EAE}"/>
              </a:ext>
            </a:extLst>
          </p:cNvPr>
          <p:cNvSpPr txBox="1">
            <a:spLocks/>
          </p:cNvSpPr>
          <p:nvPr/>
        </p:nvSpPr>
        <p:spPr>
          <a:xfrm>
            <a:off x="79513" y="879063"/>
            <a:ext cx="1149957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Resultados de Aprendizaje</a:t>
            </a:r>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516835" y="1580321"/>
            <a:ext cx="11201400" cy="4691270"/>
          </a:xfrm>
          <a:prstGeom prst="rect">
            <a:avLst/>
          </a:prstGeom>
        </p:spPr>
        <p:txBody>
          <a:bodyPr vert="horz" lIns="91440" tIns="45720" rIns="91440" bIns="45720" rtlCol="0">
            <a:normAutofit lnSpcReduction="10000"/>
          </a:bodyPr>
          <a:lstStyle/>
          <a:p>
            <a:pPr algn="l"/>
            <a:r>
              <a:rPr lang="es-ES" sz="2000" dirty="0">
                <a:solidFill>
                  <a:srgbClr val="002060"/>
                </a:solidFill>
              </a:rPr>
              <a:t>Identificar y aplicar la industria 4.0 al sector del transporte, la movilidad, la logística y las infraestructuras vinculadas</a:t>
            </a:r>
          </a:p>
          <a:p>
            <a:pPr algn="l"/>
            <a:r>
              <a:rPr lang="es-ES" sz="2000" dirty="0">
                <a:solidFill>
                  <a:srgbClr val="002060"/>
                </a:solidFill>
              </a:rPr>
              <a:t>Relacionar y aplicar tecnologías, herramientas y habilitadores claves para la transformación digital dentro del sector del transporte, la movilidad, la logística y las infraestructuras vinculadas</a:t>
            </a:r>
          </a:p>
          <a:p>
            <a:pPr algn="l"/>
            <a:r>
              <a:rPr lang="es-ES" sz="2000" dirty="0">
                <a:solidFill>
                  <a:srgbClr val="002060"/>
                </a:solidFill>
              </a:rPr>
              <a:t>Identificar y aplicar el internet de las cosas en el entorno de la movilidad y la logística</a:t>
            </a:r>
          </a:p>
          <a:p>
            <a:pPr algn="l"/>
            <a:r>
              <a:rPr lang="es-ES" sz="2000" dirty="0">
                <a:solidFill>
                  <a:srgbClr val="002060"/>
                </a:solidFill>
              </a:rPr>
              <a:t>Reconocer e identificar el valor de los datos dentro de un sistema de recolección de datos masivo</a:t>
            </a:r>
          </a:p>
          <a:p>
            <a:pPr algn="l"/>
            <a:r>
              <a:rPr lang="es-ES" sz="2000" dirty="0">
                <a:solidFill>
                  <a:srgbClr val="002060"/>
                </a:solidFill>
              </a:rPr>
              <a:t>Diferenciar y saber aplicar conceptos como computación en la nube (</a:t>
            </a:r>
            <a:r>
              <a:rPr lang="es-ES" sz="2000" dirty="0" err="1">
                <a:solidFill>
                  <a:srgbClr val="002060"/>
                </a:solidFill>
              </a:rPr>
              <a:t>cloud</a:t>
            </a:r>
            <a:r>
              <a:rPr lang="es-ES" sz="2000" dirty="0">
                <a:solidFill>
                  <a:srgbClr val="002060"/>
                </a:solidFill>
              </a:rPr>
              <a:t> </a:t>
            </a:r>
            <a:r>
              <a:rPr lang="es-ES" sz="2000" dirty="0" err="1">
                <a:solidFill>
                  <a:srgbClr val="002060"/>
                </a:solidFill>
              </a:rPr>
              <a:t>computing</a:t>
            </a:r>
            <a:r>
              <a:rPr lang="es-ES" sz="2000" dirty="0">
                <a:solidFill>
                  <a:srgbClr val="002060"/>
                </a:solidFill>
              </a:rPr>
              <a:t>), computación en la niebla (</a:t>
            </a:r>
            <a:r>
              <a:rPr lang="es-ES" sz="2000" dirty="0" err="1">
                <a:solidFill>
                  <a:srgbClr val="002060"/>
                </a:solidFill>
              </a:rPr>
              <a:t>fog</a:t>
            </a:r>
            <a:r>
              <a:rPr lang="es-ES" sz="2000" dirty="0">
                <a:solidFill>
                  <a:srgbClr val="002060"/>
                </a:solidFill>
              </a:rPr>
              <a:t> </a:t>
            </a:r>
            <a:r>
              <a:rPr lang="es-ES" sz="2000" dirty="0" err="1">
                <a:solidFill>
                  <a:srgbClr val="002060"/>
                </a:solidFill>
              </a:rPr>
              <a:t>computing</a:t>
            </a:r>
            <a:r>
              <a:rPr lang="es-ES" sz="2000" dirty="0">
                <a:solidFill>
                  <a:srgbClr val="002060"/>
                </a:solidFill>
              </a:rPr>
              <a:t>) y computación en el borde (</a:t>
            </a:r>
            <a:r>
              <a:rPr lang="es-ES" sz="2000" dirty="0" err="1">
                <a:solidFill>
                  <a:srgbClr val="002060"/>
                </a:solidFill>
              </a:rPr>
              <a:t>edge</a:t>
            </a:r>
            <a:r>
              <a:rPr lang="es-ES" sz="2000" dirty="0">
                <a:solidFill>
                  <a:srgbClr val="002060"/>
                </a:solidFill>
              </a:rPr>
              <a:t> </a:t>
            </a:r>
            <a:r>
              <a:rPr lang="es-ES" sz="2000" dirty="0" err="1">
                <a:solidFill>
                  <a:srgbClr val="002060"/>
                </a:solidFill>
              </a:rPr>
              <a:t>computing</a:t>
            </a:r>
            <a:r>
              <a:rPr lang="es-ES" sz="2000" dirty="0">
                <a:solidFill>
                  <a:srgbClr val="002060"/>
                </a:solidFill>
              </a:rPr>
              <a:t>)</a:t>
            </a:r>
          </a:p>
          <a:p>
            <a:pPr algn="l"/>
            <a:r>
              <a:rPr lang="es-ES" sz="2000" dirty="0">
                <a:solidFill>
                  <a:srgbClr val="002060"/>
                </a:solidFill>
              </a:rPr>
              <a:t>Conocer e identificar los mecanismos necesarios para la aplicación de sistemas de toma de decisiones</a:t>
            </a:r>
          </a:p>
          <a:p>
            <a:pPr algn="l"/>
            <a:r>
              <a:rPr lang="es-ES" sz="2000" dirty="0">
                <a:solidFill>
                  <a:srgbClr val="002060"/>
                </a:solidFill>
              </a:rPr>
              <a:t>Ser consciente de los riesgos de seguridad que implica el proceso de digitalización dentro del sector del transporte, la movilidad, la logística y las infraestructuras vinculadas. Y la importancia de la ciberseguridad</a:t>
            </a:r>
          </a:p>
        </p:txBody>
      </p:sp>
      <p:sp>
        <p:nvSpPr>
          <p:cNvPr id="4" name="Marcador de pie de página 4">
            <a:extLst>
              <a:ext uri="{FF2B5EF4-FFF2-40B4-BE49-F238E27FC236}">
                <a16:creationId xmlns:a16="http://schemas.microsoft.com/office/drawing/2014/main" id="{B629C3F5-D7F8-A953-D222-B2DEC3658114}"/>
              </a:ext>
            </a:extLst>
          </p:cNvPr>
          <p:cNvSpPr txBox="1">
            <a:spLocks/>
          </p:cNvSpPr>
          <p:nvPr/>
        </p:nvSpPr>
        <p:spPr>
          <a:xfrm>
            <a:off x="444877" y="6471519"/>
            <a:ext cx="11579087" cy="411982"/>
          </a:xfrm>
          <a:prstGeom prst="rect">
            <a:avLst/>
          </a:prstGeom>
        </p:spPr>
        <p:txBody>
          <a:bodyPr rtlCol="0"/>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r" defTabSz="914400" rtl="0" eaLnBrk="1" latinLnBrk="0" hangingPunct="1">
              <a:defRPr sz="1200" kern="1200" baseline="0">
                <a:solidFill>
                  <a:srgbClr val="0070C0"/>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4"/>
            <a:r>
              <a:rPr lang="es-ES" dirty="0"/>
              <a:t>AF02, Experto Profesional en Tecnologías y herramientas claves para la transformación digital en el sector del transporte, movilidad y logística</a:t>
            </a:r>
          </a:p>
          <a:p>
            <a:pPr marL="0" lvl="4"/>
            <a:endParaRPr lang="es-ES" sz="1100" dirty="0"/>
          </a:p>
        </p:txBody>
      </p:sp>
    </p:spTree>
    <p:extLst>
      <p:ext uri="{BB962C8B-B14F-4D97-AF65-F5344CB8AC3E}">
        <p14:creationId xmlns:p14="http://schemas.microsoft.com/office/powerpoint/2010/main" val="2303639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9</a:t>
            </a:fld>
            <a:endParaRPr lang="es-ES" dirty="0"/>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904461" y="1580321"/>
            <a:ext cx="10813774" cy="4313583"/>
          </a:xfrm>
          <a:prstGeom prst="rect">
            <a:avLst/>
          </a:prstGeom>
        </p:spPr>
        <p:txBody>
          <a:bodyPr vert="horz" lIns="91440" tIns="45720" rIns="91440" bIns="45720" rtlCol="0">
            <a:normAutofit/>
          </a:bodyPr>
          <a:lstStyle/>
          <a:p>
            <a:pPr algn="l"/>
            <a:r>
              <a:rPr lang="es-ES" sz="1800" dirty="0">
                <a:solidFill>
                  <a:srgbClr val="002060"/>
                </a:solidFill>
              </a:rPr>
              <a:t>El curso de Experto Profesional sigue la metodología propia de la UNED, que combina los valores de la enseñanza a distancia tradicional con las nuevas Tecnologías de la Comunicación, permitiendo aprender cómoda y fácilmente desde el domicilio, lugar de trabajo, o cualquier otro lugar. El proceso de aprendizaje se desarrolla a través de los materiales especialmente diseñados para el estudio del curso y del Campus Virtual de la UNED (agenda de trabajo, plan de actividades, tablón de anuncios, material audiovisual, etc.), manteniendo en todo momento contacto permanente (vía Web, e-mail, foros de debate, atención telefónica e incluso de forma presencial) con el equipo docente</a:t>
            </a:r>
          </a:p>
          <a:p>
            <a:pPr algn="l"/>
            <a:r>
              <a:rPr lang="es-ES" sz="1800" dirty="0">
                <a:solidFill>
                  <a:srgbClr val="002060"/>
                </a:solidFill>
              </a:rPr>
              <a:t>El curso virtual incluirá un cronograma con las actividades a realizar cada semana de las 15 en que se divide el curso, para orientar a los estudiantes en las tareas a realizar, contenidos, evaluación continua y trabajo final</a:t>
            </a:r>
          </a:p>
          <a:p>
            <a:pPr algn="l"/>
            <a:r>
              <a:rPr lang="es-ES" sz="1800" dirty="0">
                <a:solidFill>
                  <a:srgbClr val="002060"/>
                </a:solidFill>
              </a:rPr>
              <a:t>Esta flexibilidad es posible gracias a la atención y apoyo de tutores y profesores, que le guían de un modo personalizado a través de todo el proceso formativo hacia la consecución de los objetivos, eliminando así el aislamiento con el que suele relacionarse con la formación a distancia. Además, el equipo docente del curso preparará una serie de Pruebas de Autoevaluación que permitirán a los estudiantes evaluar por sí mismos la correcta adquisición de conocimientos y competencias asociadas al curso</a:t>
            </a:r>
          </a:p>
        </p:txBody>
      </p:sp>
      <p:sp>
        <p:nvSpPr>
          <p:cNvPr id="4" name="Título 1">
            <a:extLst>
              <a:ext uri="{FF2B5EF4-FFF2-40B4-BE49-F238E27FC236}">
                <a16:creationId xmlns:a16="http://schemas.microsoft.com/office/drawing/2014/main" id="{489B1BC1-4414-91A2-9ECF-A6BE75867137}"/>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Metodología</a:t>
            </a:r>
          </a:p>
        </p:txBody>
      </p:sp>
      <p:sp>
        <p:nvSpPr>
          <p:cNvPr id="5" name="Marcador de pie de página 4">
            <a:extLst>
              <a:ext uri="{FF2B5EF4-FFF2-40B4-BE49-F238E27FC236}">
                <a16:creationId xmlns:a16="http://schemas.microsoft.com/office/drawing/2014/main" id="{73682753-44FA-8FD7-B0ED-AFCFFDB40F39}"/>
              </a:ext>
            </a:extLst>
          </p:cNvPr>
          <p:cNvSpPr txBox="1">
            <a:spLocks/>
          </p:cNvSpPr>
          <p:nvPr/>
        </p:nvSpPr>
        <p:spPr>
          <a:xfrm>
            <a:off x="444877" y="6471519"/>
            <a:ext cx="11579087" cy="411982"/>
          </a:xfrm>
          <a:prstGeom prst="rect">
            <a:avLst/>
          </a:prstGeom>
        </p:spPr>
        <p:txBody>
          <a:bodyPr rtlCol="0"/>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r" defTabSz="914400" rtl="0" eaLnBrk="1" latinLnBrk="0" hangingPunct="1">
              <a:defRPr sz="1200" kern="1200" baseline="0">
                <a:solidFill>
                  <a:srgbClr val="0070C0"/>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4"/>
            <a:r>
              <a:rPr lang="es-ES" dirty="0"/>
              <a:t>AF02, Experto Profesional en Tecnologías y herramientas claves para la transformación digital en el sector del transporte, movilidad y logística</a:t>
            </a:r>
          </a:p>
          <a:p>
            <a:pPr marL="0" lvl="4"/>
            <a:endParaRPr lang="es-ES" sz="1100" dirty="0"/>
          </a:p>
        </p:txBody>
      </p:sp>
    </p:spTree>
    <p:extLst>
      <p:ext uri="{BB962C8B-B14F-4D97-AF65-F5344CB8AC3E}">
        <p14:creationId xmlns:p14="http://schemas.microsoft.com/office/powerpoint/2010/main" val="2663322460"/>
      </p:ext>
    </p:extLst>
  </p:cSld>
  <p:clrMapOvr>
    <a:masterClrMapping/>
  </p:clrMapOvr>
</p:sld>
</file>

<file path=ppt/theme/theme1.xml><?xml version="1.0" encoding="utf-8"?>
<a:theme xmlns:a="http://schemas.openxmlformats.org/drawingml/2006/main" name="Tema1">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9129432_TF78853419_Win32.potx" id="{F85094AE-F951-45B6-B003-F9F3B4BD38C5}" vid="{E124D037-8587-41C3-AB02-2A120C8407E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la oficin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20B6E4-879E-4E6C-BDE7-261540CD3765}">
  <ds:schemaRefs>
    <ds:schemaRef ds:uri="http://schemas.microsoft.com/sharepoint/v3/contenttype/forms"/>
  </ds:schemaRefs>
</ds:datastoreItem>
</file>

<file path=customXml/itemProps2.xml><?xml version="1.0" encoding="utf-8"?>
<ds:datastoreItem xmlns:ds="http://schemas.openxmlformats.org/officeDocument/2006/customXml" ds:itemID="{09EC1AB0-9704-404D-B6D3-819D938AC55B}">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94F21D10-BD83-491A-AAA6-945C2DB1E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{38A45BF3-33C8-4EBE-B51E-E5FD97DCA814}tf78853419_win32</Template>
  <TotalTime>582</TotalTime>
  <Words>2891</Words>
  <Application>Microsoft Office PowerPoint</Application>
  <PresentationFormat>Panorámica</PresentationFormat>
  <Paragraphs>166</Paragraphs>
  <Slides>16</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Arial</vt:lpstr>
      <vt:lpstr>Calibri</vt:lpstr>
      <vt:lpstr>QlassikMedium</vt:lpstr>
      <vt:lpstr>Wingdings</vt:lpstr>
      <vt:lpstr>Tema1</vt:lpstr>
      <vt:lpstr>Presentación de PowerPoint</vt:lpstr>
      <vt:lpstr>Presentación</vt:lpstr>
      <vt:lpstr>Introducción</vt:lpstr>
      <vt:lpstr>Este curso de Experto Profesional en Tecnologías y herramientas claves para la transformación digital en el sector del transporte, movilidad y logística, subvencionado por el Ministerio de Transporte, Movilidad y Agenda Urbana (Secretaría General de Transportes y Movilidad) dentro de su convocatoria en 2022 para la realización de cursos de formación para la capacitación digital y sostenibilidad en el ámbito del transporte y la movilidad, en el marco del Plan de Recuperación, Transformación y Resiliencia, financiado por la Unión Europea - Next Generation EU, se orienta a la formación para PYMEs de sectores específicos: movilidad, turismo, economía circular, entre otros, así como para la formación de personas desempleadas y de personas trabajadoras  El principal objetivo que se persigue con este curso es la especialización de profesionales que estén preparados para ser líderes del sector del transporte, la movilidad, la logística y las infraestructuras vinculadas, que requiere de conocimientos sólidos con base tecnológica</vt:lpstr>
      <vt:lpstr>Presentación de PowerPoint</vt:lpstr>
      <vt:lpstr>Escala de tiempo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Resumen y Equipo Docente</vt:lpstr>
      <vt:lpstr>Gracias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Revisión anual</dc:title>
  <dc:creator>MANUEL ALONSO CASTRO GIL</dc:creator>
  <cp:lastModifiedBy>MANUEL ALONSO CASTRO GIL</cp:lastModifiedBy>
  <cp:revision>48</cp:revision>
  <dcterms:created xsi:type="dcterms:W3CDTF">2023-04-18T08:23:16Z</dcterms:created>
  <dcterms:modified xsi:type="dcterms:W3CDTF">2023-07-03T11:27:28Z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